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2"/>
    <p:sldId id="277" r:id="rId2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70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4528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2011680"/>
            <a:ext cx="6400800" cy="6400800"/>
          </a:xfrm>
          <a:prstGeom prst="ellipse">
            <a:avLst/>
          </a:prstGeom>
          <a:solidFill>
            <a:srgbClr val="C97A10">
              <a:alpha val="10000"/>
            </a:srgbClr>
          </a:solidFill>
          <a:ln/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-2286000" y="4389120"/>
            <a:ext cx="4572000" cy="4572000"/>
          </a:xfrm>
          <a:prstGeom prst="ellipse">
            <a:avLst/>
          </a:prstGeom>
          <a:solidFill>
            <a:srgbClr val="028090">
              <a:alpha val="12000"/>
            </a:srgbClr>
          </a:solidFill>
          <a:ln/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0" y="233172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kern="0" spc="3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DYNAMIC MARKETS MODEL, APPLIED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2697480"/>
            <a:ext cx="1072591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Buying the Past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1371600" y="3886200"/>
            <a:ext cx="94457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i="1" dirty="0">
                <a:solidFill>
                  <a:srgbClr val="E7E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Acquisition Risk Nobody's Diligence Examines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0" y="603504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Mike Edholm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2468880" cy="384048"/>
          </a:xfrm>
          <a:prstGeom prst="roundRect">
            <a:avLst>
              <a:gd name="adj" fmla="val 50000"/>
            </a:avLst>
          </a:prstGeom>
          <a:solidFill>
            <a:srgbClr val="C97A10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50292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MISMATCHED · FAILED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1005840"/>
            <a:ext cx="8686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AOL → Time Warner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9418320" y="1005840"/>
            <a:ext cx="213055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1920240"/>
            <a:ext cx="3291840" cy="3657600"/>
          </a:xfrm>
          <a:prstGeom prst="roundRect">
            <a:avLst>
              <a:gd name="adj" fmla="val 2222"/>
            </a:avLst>
          </a:prstGeom>
          <a:solidFill>
            <a:srgbClr val="F4F6F7"/>
          </a:solidFill>
          <a:ln/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914400" y="219456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 SIZE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14400" y="251460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$165B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914400" y="374904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OUTCOME, IN NUMBERS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14400" y="4069080"/>
            <a:ext cx="2743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1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~$99B written down (2002)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4206240" y="1965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SIGNAL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206240" y="2304288"/>
            <a:ext cx="73152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Dial-up subscriber growth was decelerating and broadband adoption was rising — both fully public before the deal closed.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206240" y="3886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OUTCOME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206240" y="4224528"/>
            <a:ext cx="731520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largest annual corporate loss in American history at the time: the delayed accounting acknowledgment of a repriced layer.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THE PAST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333695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LIBRARY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2468880" cy="384048"/>
          </a:xfrm>
          <a:prstGeom prst="roundRect">
            <a:avLst>
              <a:gd name="adj" fmla="val 50000"/>
            </a:avLst>
          </a:prstGeom>
          <a:solidFill>
            <a:srgbClr val="C97A10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50292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MISMATCHED · FAILED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1005840"/>
            <a:ext cx="8686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Yahoo → Broadcast.com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9418320" y="1005840"/>
            <a:ext cx="213055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1999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1920240"/>
            <a:ext cx="3291840" cy="3657600"/>
          </a:xfrm>
          <a:prstGeom prst="roundRect">
            <a:avLst>
              <a:gd name="adj" fmla="val 2222"/>
            </a:avLst>
          </a:prstGeom>
          <a:solidFill>
            <a:srgbClr val="F4F6F7"/>
          </a:solidFill>
          <a:ln/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914400" y="219456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 SIZE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14400" y="251460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$5.7B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914400" y="374904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OUTCOME, IN NUMBERS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14400" y="4069080"/>
            <a:ext cx="2743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1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Shut down within ~3 years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4206240" y="1965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SIGNAL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206240" y="2304288"/>
            <a:ext cx="73152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right layer, streaming media — bought roughly a decade before the broadband and compression infrastructure existed to carry it.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206240" y="3886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OUTCOME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206240" y="4224528"/>
            <a:ext cx="731520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Quietly discontinued once the enabling layers beneath it failed to mature in time. Too early is the same error as too late, sign reversed.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THE PAST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333695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LIBRARY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2468880" cy="384048"/>
          </a:xfrm>
          <a:prstGeom prst="roundRect">
            <a:avLst>
              <a:gd name="adj" fmla="val 50000"/>
            </a:avLst>
          </a:prstGeom>
          <a:solidFill>
            <a:srgbClr val="C97A10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50292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MISMATCHED · FAILED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1005840"/>
            <a:ext cx="8686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Sprint → Nextel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9418320" y="1005840"/>
            <a:ext cx="213055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2005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1920240"/>
            <a:ext cx="3291840" cy="3657600"/>
          </a:xfrm>
          <a:prstGeom prst="roundRect">
            <a:avLst>
              <a:gd name="adj" fmla="val 2222"/>
            </a:avLst>
          </a:prstGeom>
          <a:solidFill>
            <a:srgbClr val="F4F6F7"/>
          </a:solidFill>
          <a:ln/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914400" y="219456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 SIZE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14400" y="251460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$37.8B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914400" y="374904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OUTCOME, IN NUMBERS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14400" y="4069080"/>
            <a:ext cx="2743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1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~$30B written down (2008)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4206240" y="1965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SIGNAL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206240" y="2304288"/>
            <a:ext cx="73152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positions in a network-access layer already heading into commoditization.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206240" y="3886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OUTCOME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206240" y="4224528"/>
            <a:ext cx="731520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 down within about three years; the merged network technologies never integrated cleanly either.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THE PAST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333695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LIBRARY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2468880" cy="384048"/>
          </a:xfrm>
          <a:prstGeom prst="roundRect">
            <a:avLst>
              <a:gd name="adj" fmla="val 50000"/>
            </a:avLst>
          </a:prstGeom>
          <a:solidFill>
            <a:srgbClr val="C97A10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50292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MISMATCHED · FAILED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1005840"/>
            <a:ext cx="8686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Microsoft → Nokia Devices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9418320" y="1005840"/>
            <a:ext cx="213055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2014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1920240"/>
            <a:ext cx="3291840" cy="3657600"/>
          </a:xfrm>
          <a:prstGeom prst="roundRect">
            <a:avLst>
              <a:gd name="adj" fmla="val 2222"/>
            </a:avLst>
          </a:prstGeom>
          <a:solidFill>
            <a:srgbClr val="F4F6F7"/>
          </a:solidFill>
          <a:ln/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914400" y="219456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 SIZE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14400" y="251460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~$7.2B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914400" y="374904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OUTCOME, IN NUMBERS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14400" y="4069080"/>
            <a:ext cx="2743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1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~$7.6B written off (2015)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4206240" y="1965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SIGNAL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206240" y="2304288"/>
            <a:ext cx="73152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position in device hardware, years after value had migrated to the platform layer above it.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206240" y="3886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OUTCOME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206240" y="4224528"/>
            <a:ext cx="731520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 off almost in full within about fifteen months — the fastest reversal in the set.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THE PAST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333695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LIBRARY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2468880" cy="384048"/>
          </a:xfrm>
          <a:prstGeom prst="roundRect">
            <a:avLst>
              <a:gd name="adj" fmla="val 50000"/>
            </a:avLst>
          </a:prstGeom>
          <a:solidFill>
            <a:srgbClr val="C97A10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50292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MISMATCHED · FAILED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1005840"/>
            <a:ext cx="8686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AT&amp;T → DirecTV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9418320" y="1005840"/>
            <a:ext cx="213055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2015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1920240"/>
            <a:ext cx="3291840" cy="3657600"/>
          </a:xfrm>
          <a:prstGeom prst="roundRect">
            <a:avLst>
              <a:gd name="adj" fmla="val 2222"/>
            </a:avLst>
          </a:prstGeom>
          <a:solidFill>
            <a:srgbClr val="F4F6F7"/>
          </a:solidFill>
          <a:ln/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914400" y="219456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 SIZE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14400" y="251460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$48.5B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914400" y="374904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OUTCOME, IN NUMBERS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14400" y="4069080"/>
            <a:ext cx="2743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1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Spun off at $16.25B (2021)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4206240" y="1965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SIGNAL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206240" y="2304288"/>
            <a:ext cx="73152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leading position in linear satellite television, acquired almost exactly as streaming began repricing the entire layer.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206240" y="3886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OUTCOME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206240" y="4224528"/>
            <a:ext cx="731520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Spun off six years later at roughly a third of the purchase price.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THE PAST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333695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LIBRARY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2468880" cy="384048"/>
          </a:xfrm>
          <a:prstGeom prst="roundRect">
            <a:avLst>
              <a:gd name="adj" fmla="val 50000"/>
            </a:avLst>
          </a:prstGeom>
          <a:solidFill>
            <a:srgbClr val="C97A10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50292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MISMATCHED · FAILED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1005840"/>
            <a:ext cx="8686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Verizon → AOL &amp; Yahoo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9418320" y="1005840"/>
            <a:ext cx="213055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2015–17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1920240"/>
            <a:ext cx="3291840" cy="3657600"/>
          </a:xfrm>
          <a:prstGeom prst="roundRect">
            <a:avLst>
              <a:gd name="adj" fmla="val 2222"/>
            </a:avLst>
          </a:prstGeom>
          <a:solidFill>
            <a:srgbClr val="F4F6F7"/>
          </a:solidFill>
          <a:ln/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914400" y="219456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 SIZE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14400" y="251460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$8.9B combined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914400" y="374904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OUTCOME, IN NUMBERS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14400" y="4069080"/>
            <a:ext cx="2743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1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Sold to private equity for ~$5B (2021)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4206240" y="1965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SIGNAL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206240" y="2304288"/>
            <a:ext cx="73152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Positions in the web-portal and digital-advertising layer, acquired after its economics had already concentrated around two platform winners.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206240" y="3886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OUTCOME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206240" y="4224528"/>
            <a:ext cx="731520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 down within eighteen months, then sold at roughly half of what Verizon paid.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THE PAST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333695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LIBRARY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2468880" cy="384048"/>
          </a:xfrm>
          <a:prstGeom prst="roundRect">
            <a:avLst>
              <a:gd name="adj" fmla="val 50000"/>
            </a:avLst>
          </a:prstGeom>
          <a:solidFill>
            <a:srgbClr val="028090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50292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ALIGNED · SUCCEEDED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1005840"/>
            <a:ext cx="8686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Google → Android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9418320" y="1005840"/>
            <a:ext cx="213055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2005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1920240"/>
            <a:ext cx="3291840" cy="3657600"/>
          </a:xfrm>
          <a:prstGeom prst="roundRect">
            <a:avLst>
              <a:gd name="adj" fmla="val 2222"/>
            </a:avLst>
          </a:prstGeom>
          <a:solidFill>
            <a:srgbClr val="F4F6F7"/>
          </a:solidFill>
          <a:ln/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914400" y="219456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 SIZE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14400" y="251460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~$50M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914400" y="374904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OUTCOME, IN NUMBERS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14400" y="4069080"/>
            <a:ext cx="2743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1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Now the world's leading mobile OS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4206240" y="1965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SIGNAL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206240" y="2304288"/>
            <a:ext cx="73152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application-layer bet made early on that layer's own curve, years before its value was obvious to the market.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206240" y="3886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OUTCOME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206240" y="4224528"/>
            <a:ext cx="731520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Attacked as a puzzling purchase at the time. The layer's growth was, in fact, still ahead of it — the control group in this argument.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THE PAST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333695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LIBRARY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2468880" cy="384048"/>
          </a:xfrm>
          <a:prstGeom prst="roundRect">
            <a:avLst>
              <a:gd name="adj" fmla="val 50000"/>
            </a:avLst>
          </a:prstGeom>
          <a:solidFill>
            <a:srgbClr val="028090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50292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ALIGNED · SUCCEEDED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1005840"/>
            <a:ext cx="8686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Google → YouTube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9418320" y="1005840"/>
            <a:ext cx="213055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2006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1920240"/>
            <a:ext cx="3291840" cy="3657600"/>
          </a:xfrm>
          <a:prstGeom prst="roundRect">
            <a:avLst>
              <a:gd name="adj" fmla="val 2222"/>
            </a:avLst>
          </a:prstGeom>
          <a:solidFill>
            <a:srgbClr val="F4F6F7"/>
          </a:solidFill>
          <a:ln/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914400" y="219456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 SIZE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14400" y="251460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$1.65B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914400" y="374904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OUTCOME, IN NUMBERS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14400" y="4069080"/>
            <a:ext cx="2743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1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Now a core pillar of Alphabet's ad business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4206240" y="1965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SIGNAL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206240" y="2304288"/>
            <a:ext cx="73152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pattern: an early position in a layer still rising, priced against a future that hadn't arrived yet.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206240" y="3886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OUTCOME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206240" y="4224528"/>
            <a:ext cx="731520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Widely called overpayment at announcement. The layer's growth curve proved the price right.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THE PAST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333695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LIBRARY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2468880" cy="384048"/>
          </a:xfrm>
          <a:prstGeom prst="roundRect">
            <a:avLst>
              <a:gd name="adj" fmla="val 50000"/>
            </a:avLst>
          </a:prstGeom>
          <a:solidFill>
            <a:srgbClr val="028090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50292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ALIGNED · SUCCEEDED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1005840"/>
            <a:ext cx="8686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Facebook → Instagram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9418320" y="1005840"/>
            <a:ext cx="213055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2012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1920240"/>
            <a:ext cx="3291840" cy="3657600"/>
          </a:xfrm>
          <a:prstGeom prst="roundRect">
            <a:avLst>
              <a:gd name="adj" fmla="val 2222"/>
            </a:avLst>
          </a:prstGeom>
          <a:solidFill>
            <a:srgbClr val="F4F6F7"/>
          </a:solidFill>
          <a:ln/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914400" y="219456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 SIZE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14400" y="251460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~$1B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914400" y="374904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OUTCOME, IN NUMBERS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14400" y="4069080"/>
            <a:ext cx="2743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1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Now a primary growth engine for Meta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4206240" y="1965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SIGNAL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206240" y="2304288"/>
            <a:ext cx="73152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early, rising-layer purchase, priced years ahead of the mobile-photo-sharing curve's peak.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206240" y="3886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OUTCOME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206240" y="4224528"/>
            <a:ext cx="731520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Called an excessive number for a 13-person company at the time. The curve since has said otherwise.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THE PAST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333695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LIBRARY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2468880" cy="384048"/>
          </a:xfrm>
          <a:prstGeom prst="roundRect">
            <a:avLst>
              <a:gd name="adj" fmla="val 50000"/>
            </a:avLst>
          </a:prstGeom>
          <a:solidFill>
            <a:srgbClr val="028090"/>
          </a:solidFill>
          <a:ln/>
        </p:spPr>
        <p:txBody>
          <a:bodyPr/>
          <a:p/>
        </p:txBody>
      </p:sp>
      <p:sp>
        <p:nvSpPr>
          <p:cNvPr id="3" name="Text 1"/>
          <p:cNvSpPr/>
          <p:nvPr/>
        </p:nvSpPr>
        <p:spPr>
          <a:xfrm>
            <a:off x="640080" y="502920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ALIGNED · FAILED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1005840"/>
            <a:ext cx="8686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HP → Autonomy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9418320" y="1005840"/>
            <a:ext cx="213055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2011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1920240"/>
            <a:ext cx="3291840" cy="3657600"/>
          </a:xfrm>
          <a:prstGeom prst="roundRect">
            <a:avLst>
              <a:gd name="adj" fmla="val 2222"/>
            </a:avLst>
          </a:prstGeom>
          <a:solidFill>
            <a:srgbClr val="F4F6F7"/>
          </a:solidFill>
          <a:ln/>
        </p:spPr>
        <p:txBody>
          <a:bodyPr/>
          <a:p/>
        </p:txBody>
      </p:sp>
      <p:sp>
        <p:nvSpPr>
          <p:cNvPr id="7" name="Text 5"/>
          <p:cNvSpPr/>
          <p:nvPr/>
        </p:nvSpPr>
        <p:spPr>
          <a:xfrm>
            <a:off x="914400" y="219456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DEAL SIZE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14400" y="251460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8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$11.1B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914400" y="374904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OUTCOME, IN NUMBERS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14400" y="4069080"/>
            <a:ext cx="2743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100" b="1" dirty="0">
                <a:solidFill>
                  <a:srgbClr val="3645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~$8.8B written down (2012)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4206240" y="1965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SIGNAL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206240" y="2304288"/>
            <a:ext cx="73152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target's layer was not past its peak. This failure came from price, diligence, and alleged accounting irregularities — not stage.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206240" y="3886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OUTCOME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206240" y="4224528"/>
            <a:ext cx="731520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case that keeps the framework honest: layer alignment is necessary-leaning, not sufficient, for a deal to succeed.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THE PAST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333695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LIBRARY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0879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30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Standard diligence audits the company.</a:t>
            </a:r>
            <a:endParaRPr lang="en-US" sz="30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30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Nobody audits the layer.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2651760"/>
            <a:ext cx="5257800" cy="3108960"/>
          </a:xfrm>
          <a:prstGeom prst="roundRect">
            <a:avLst>
              <a:gd name="adj" fmla="val 2353"/>
            </a:avLst>
          </a:prstGeom>
          <a:solidFill>
            <a:srgbClr val="F4F6F7"/>
          </a:solidFill>
          <a:ln/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914400" y="2880360"/>
            <a:ext cx="4709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C97A1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70–90%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914400" y="3840480"/>
            <a:ext cx="470916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acquisitions fail to deliver their expected returns, per a widely cited Harvard Business Review estimate. Overpayment, culture clash, and integration failure are the standard explanations — and all are real.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263640" y="2651760"/>
            <a:ext cx="5285232" cy="3108960"/>
          </a:xfrm>
          <a:prstGeom prst="roundRect">
            <a:avLst>
              <a:gd name="adj" fmla="val 2353"/>
            </a:avLst>
          </a:prstGeom>
          <a:solidFill>
            <a:srgbClr val="F4F6F7"/>
          </a:solidFill>
          <a:ln/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6537960" y="2880360"/>
            <a:ext cx="4754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question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6537960" y="3840480"/>
            <a:ext cx="475488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no workstream owns: is the target's layer still where value is accumulating — or a layer value has already begun to leave? This deck applies one framework to answer it, case by case.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THE PAST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333695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DYNAMIC MARKETS MODEL, APPLIED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DIAGNOSTIC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1090879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Acquisition Test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109087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questions, run before a term sheet, using only public data.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1993392"/>
            <a:ext cx="502920" cy="502920"/>
          </a:xfrm>
          <a:prstGeom prst="ellipse">
            <a:avLst/>
          </a:prstGeom>
          <a:solidFill>
            <a:srgbClr val="028090"/>
          </a:solidFill>
          <a:ln/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640080" y="199339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371600" y="1920240"/>
            <a:ext cx="4297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does the layer sit?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852160" y="1920240"/>
            <a:ext cx="569671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expenditure, price direction, switching-cost trend, and competitor count — relative to the layer's own history, not the target's.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40080" y="3136392"/>
            <a:ext cx="502920" cy="502920"/>
          </a:xfrm>
          <a:prstGeom prst="ellipse">
            <a:avLst/>
          </a:prstGeom>
          <a:solidFill>
            <a:srgbClr val="028090"/>
          </a:solidFill>
          <a:ln/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640080" y="313639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371600" y="3063240"/>
            <a:ext cx="4297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the price assume the future or the past?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852160" y="3063240"/>
            <a:ext cx="569671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multiples applied to a layer whose markers have turned are the precise signature of buying the past at future prices.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40080" y="4279392"/>
            <a:ext cx="502920" cy="502920"/>
          </a:xfrm>
          <a:prstGeom prst="ellipse">
            <a:avLst/>
          </a:prstGeom>
          <a:solidFill>
            <a:srgbClr val="028090"/>
          </a:solidFill>
          <a:ln/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640080" y="427939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371600" y="4206240"/>
            <a:ext cx="4297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the seller know that the price doesn't?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852160" y="4206240"/>
            <a:ext cx="569671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controlling shareholder converting equity at the top of their layer's curve is information, not noise.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40080" y="5422392"/>
            <a:ext cx="502920" cy="502920"/>
          </a:xfrm>
          <a:prstGeom prst="ellipse">
            <a:avLst/>
          </a:prstGeom>
          <a:solidFill>
            <a:srgbClr val="028090"/>
          </a:solidFill>
          <a:ln/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640080" y="542239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371600" y="5349240"/>
            <a:ext cx="4297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enabling infrastructure actually in place?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852160" y="5349240"/>
            <a:ext cx="569671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mirror check for early buyers: the right layer, purchased before its curve has begun, is not early. It is stationary.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THE PAST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33695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DYNAMIC MARKETS MODEL, APPLIED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62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2011680"/>
            <a:ext cx="6400800" cy="6400800"/>
          </a:xfrm>
          <a:prstGeom prst="ellipse">
            <a:avLst/>
          </a:prstGeom>
          <a:solidFill>
            <a:srgbClr val="C97A10">
              <a:alpha val="10000"/>
            </a:srgbClr>
          </a:solidFill>
          <a:ln/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-2286000" y="4389120"/>
            <a:ext cx="4572000" cy="4572000"/>
          </a:xfrm>
          <a:prstGeom prst="ellipse">
            <a:avLst/>
          </a:prstGeom>
          <a:solidFill>
            <a:srgbClr val="028090">
              <a:alpha val="12000"/>
            </a:srgbClr>
          </a:solidFill>
          <a:ln/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0" y="237744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3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31520" y="2788920"/>
            <a:ext cx="10725912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Buying the past is not the error.</a:t>
            </a:r>
            <a:endParaRPr lang="en-US" sz="34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Paying future prices for it is.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0" y="612648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THE PAST  ·  Mike Edholm  ·  edholms.com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FRAMEWORK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0879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Dynamic Markets Model</a:t>
            </a:r>
            <a:endParaRPr lang="en-US" sz="2600" dirty="0"/>
          </a:p>
        </p:txBody>
      </p:sp>
      <p:pic>
        <p:nvPicPr>
          <p:cNvPr id="4" name="Image 0" descr="/home/claude/deck2/figures/fig_6_1_dynamic_markets_mode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4471" y="1600200"/>
            <a:ext cx="7202754" cy="39776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80160" y="5650992"/>
            <a:ext cx="962863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200" i="1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overlapping diffusion curves, each capturing a different set of companies. The fifth curve, in amber, is the author's extension.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THE PAST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333695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DYNAMIC MARKETS MODEL, APPLIED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FRAMEWORK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0879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Recurring Market Structures</a:t>
            </a:r>
            <a:endParaRPr lang="en-US" sz="2600" dirty="0"/>
          </a:p>
        </p:txBody>
      </p:sp>
      <p:pic>
        <p:nvPicPr>
          <p:cNvPr id="4" name="Image 0" descr="/home/claude/deck2/figures/fig_6_2_three_structur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088" y="1921576"/>
            <a:ext cx="9875520" cy="333488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80160" y="5650992"/>
            <a:ext cx="962863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200" i="1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Shown as market-share profiles. The taxonomy describes the shape of competition, not the identity of the competitors.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THE PAST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333695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DYNAMIC MARKETS MODEL, APPLIED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FRAMEWORK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0879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Model Against Documented History</a:t>
            </a:r>
            <a:endParaRPr lang="en-US" sz="2600" dirty="0"/>
          </a:p>
        </p:txBody>
      </p:sp>
      <p:pic>
        <p:nvPicPr>
          <p:cNvPr id="4" name="Image 0" descr="/home/claude/deck2/figures/fig_6_3_historical_test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7915" y="1600200"/>
            <a:ext cx="9375866" cy="39776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80160" y="5650992"/>
            <a:ext cx="962863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200" i="1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transitions, checked stage by stage. The amber cells are the point — complications reported alongside confirmations.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THE PAST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333695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DYNAMIC MARKETS MODEL, APPLIED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37744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2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COMMERCIAL APPLICATION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1371600" y="2788920"/>
            <a:ext cx="9445752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30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same model, run on the biggest decisions</a:t>
            </a:r>
            <a:endParaRPr lang="en-US" sz="300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30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companies make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828800" y="4206240"/>
            <a:ext cx="853135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600" i="1" dirty="0">
                <a:solidFill>
                  <a:srgbClr val="364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buyer paying growth prices for a position in a layer already past its peak is not a pricing mistake. It's a diagnosis the model already predicts.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THE PAST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333695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DYNAMIC MARKETS MODEL, APPLIED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PATTERN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0879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Acquisitions on the Target Layer's Curve</a:t>
            </a:r>
            <a:endParaRPr lang="en-US" sz="2600" dirty="0"/>
          </a:p>
        </p:txBody>
      </p:sp>
      <p:pic>
        <p:nvPicPr>
          <p:cNvPr id="4" name="Image 0" descr="/home/claude/deck2/figures/fig_7_1_deals_on_curv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9244" y="1600200"/>
            <a:ext cx="7013207" cy="39776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80160" y="5650992"/>
            <a:ext cx="962863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200" i="1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Teal buys purchased layers still rising; amber buys paid growth prices at or past the peak.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THE PAST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333695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DYNAMIC MARKETS MODEL, APPLIED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0879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Four-Cell Test</a:t>
            </a:r>
            <a:endParaRPr lang="en-US" sz="2600" dirty="0"/>
          </a:p>
        </p:txBody>
      </p:sp>
      <p:pic>
        <p:nvPicPr>
          <p:cNvPr id="4" name="Image 0" descr="/home/claude/deck2/figures/fig_7_2_four_cell_tes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753" y="1600200"/>
            <a:ext cx="6372189" cy="39776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80160" y="5650992"/>
            <a:ext cx="9628632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200" i="1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framework that only explained the lower-right cell would be hindsight. The claim stands or falls on filling all four.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THE PAST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333695" y="6446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8C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DYNAMIC MARKETS MODEL, APPLIED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62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2011680"/>
            <a:ext cx="6400800" cy="6400800"/>
          </a:xfrm>
          <a:prstGeom prst="ellipse">
            <a:avLst/>
          </a:prstGeom>
          <a:solidFill>
            <a:srgbClr val="C97A10">
              <a:alpha val="10000"/>
            </a:srgbClr>
          </a:solidFill>
          <a:ln/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-2286000" y="4389120"/>
            <a:ext cx="4572000" cy="4572000"/>
          </a:xfrm>
          <a:prstGeom prst="ellipse">
            <a:avLst/>
          </a:prstGeom>
          <a:solidFill>
            <a:srgbClr val="028090">
              <a:alpha val="12000"/>
            </a:srgbClr>
          </a:solidFill>
          <a:ln/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0" y="214884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C97A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CASE LIBRARY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2560320"/>
            <a:ext cx="1072591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Ten deals, one signature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1828800" y="3611880"/>
            <a:ext cx="853135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500" i="1" dirty="0">
                <a:solidFill>
                  <a:srgbClr val="E7E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card below places one acquisition against its own layer's diffusion curve — teal where the stage was aligned, amber where it wasn't. Built to grow: as new deals close, a new card slots in using the same four fields.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1430</Words>
  <Application>Microsoft Office PowerPoint</Application>
  <PresentationFormat>Widescreen</PresentationFormat>
  <Paragraphs>234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Mike Edholm</cp:lastModifiedBy>
  <cp:revision>1</cp:revision>
  <dcterms:created xsi:type="dcterms:W3CDTF">2026-07-14T07:40:27Z</dcterms:created>
  <dcterms:modified xsi:type="dcterms:W3CDTF">2026-07-14T07:46:35Z</dcterms:modified>
</cp:coreProperties>
</file>