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2103120"/>
            <a:ext cx="6400800" cy="6400800"/>
          </a:xfrm>
          <a:prstGeom prst="ellipse">
            <a:avLst/>
          </a:prstGeom>
          <a:solidFill>
            <a:srgbClr val="C97A10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297680"/>
            <a:ext cx="4572000" cy="4572000"/>
          </a:xfrm>
          <a:prstGeom prst="ellipse">
            <a:avLst/>
          </a:prstGeom>
          <a:solidFill>
            <a:srgbClr val="028090">
              <a:alpha val="1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0" y="128016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spc="3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125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1691640"/>
            <a:ext cx="107259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Depth Test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1097280" y="2697480"/>
            <a:ext cx="99943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E7E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Most Sovereignty Claims Fail Structurally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257800" y="3611880"/>
            <a:ext cx="1691640" cy="237744"/>
          </a:xfrm>
          <a:prstGeom prst="rect">
            <a:avLst/>
          </a:prstGeom>
          <a:solidFill>
            <a:srgbClr val="3E5A63"/>
          </a:solidFill>
          <a:ln w="12700">
            <a:solidFill>
              <a:srgbClr val="16232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57800" y="3913632"/>
            <a:ext cx="1691640" cy="237744"/>
          </a:xfrm>
          <a:prstGeom prst="rect">
            <a:avLst/>
          </a:prstGeom>
          <a:solidFill>
            <a:srgbClr val="2F7C88"/>
          </a:solidFill>
          <a:ln w="12700">
            <a:solidFill>
              <a:srgbClr val="16232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57800" y="4215384"/>
            <a:ext cx="1691640" cy="237744"/>
          </a:xfrm>
          <a:prstGeom prst="rect">
            <a:avLst/>
          </a:prstGeom>
          <a:solidFill>
            <a:srgbClr val="1F8391"/>
          </a:solidFill>
          <a:ln w="12700">
            <a:solidFill>
              <a:srgbClr val="16232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257800" y="4517136"/>
            <a:ext cx="1691640" cy="237744"/>
          </a:xfrm>
          <a:prstGeom prst="rect">
            <a:avLst/>
          </a:prstGeom>
          <a:solidFill>
            <a:srgbClr val="028090"/>
          </a:solidFill>
          <a:ln w="12700">
            <a:solidFill>
              <a:srgbClr val="16232B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3355848" y="51389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Sovereignty is a position, not a permission.</a:t>
            </a:r>
            <a:endParaRPr lang="en-US" sz="1100" dirty="0"/>
          </a:p>
        </p:txBody>
      </p:sp>
      <p:sp>
        <p:nvSpPr>
          <p:cNvPr id="12" name="Text 10"/>
          <p:cNvSpPr txBox="1"/>
          <p:nvPr/>
        </p:nvSpPr>
        <p:spPr>
          <a:xfrm>
            <a:off x="0" y="608076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Mike Edholm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2103120"/>
            <a:ext cx="6400800" cy="6400800"/>
          </a:xfrm>
          <a:prstGeom prst="ellipse">
            <a:avLst/>
          </a:prstGeom>
          <a:solidFill>
            <a:srgbClr val="028090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297680"/>
            <a:ext cx="4572000" cy="4572000"/>
          </a:xfrm>
          <a:prstGeom prst="ellipse">
            <a:avLst/>
          </a:prstGeom>
          <a:solidFill>
            <a:srgbClr val="C97A10">
              <a:alpha val="1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94960" y="1417320"/>
            <a:ext cx="1417320" cy="219456"/>
          </a:xfrm>
          <a:prstGeom prst="rect">
            <a:avLst/>
          </a:prstGeom>
          <a:solidFill>
            <a:srgbClr val="3E5A63"/>
          </a:solidFill>
          <a:ln w="12700">
            <a:solidFill>
              <a:srgbClr val="16232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394960" y="1700784"/>
            <a:ext cx="1417320" cy="219456"/>
          </a:xfrm>
          <a:prstGeom prst="rect">
            <a:avLst/>
          </a:prstGeom>
          <a:solidFill>
            <a:srgbClr val="2F7C88"/>
          </a:solidFill>
          <a:ln w="12700">
            <a:solidFill>
              <a:srgbClr val="16232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394960" y="1984248"/>
            <a:ext cx="1417320" cy="219456"/>
          </a:xfrm>
          <a:prstGeom prst="rect">
            <a:avLst/>
          </a:prstGeom>
          <a:solidFill>
            <a:srgbClr val="1F8391"/>
          </a:solidFill>
          <a:ln w="12700">
            <a:solidFill>
              <a:srgbClr val="16232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394960" y="2267712"/>
            <a:ext cx="1417320" cy="219456"/>
          </a:xfrm>
          <a:prstGeom prst="rect">
            <a:avLst/>
          </a:prstGeom>
          <a:solidFill>
            <a:srgbClr val="028090"/>
          </a:solidFill>
          <a:ln w="12700">
            <a:solidFill>
              <a:srgbClr val="16232B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0" y="315468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731520" y="3566160"/>
            <a:ext cx="107259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smaller ambition than sovereignty.</a:t>
            </a:r>
            <a:endParaRPr lang="en-US" sz="3000" dirty="0"/>
          </a:p>
        </p:txBody>
      </p:sp>
      <p:sp>
        <p:nvSpPr>
          <p:cNvPr id="10" name="Text 8"/>
          <p:cNvSpPr txBox="1"/>
          <p:nvPr/>
        </p:nvSpPr>
        <p:spPr>
          <a:xfrm>
            <a:off x="731520" y="4160520"/>
            <a:ext cx="107259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With the advantage of being available.</a:t>
            </a:r>
            <a:endParaRPr lang="en-US" sz="3000" dirty="0"/>
          </a:p>
        </p:txBody>
      </p:sp>
      <p:sp>
        <p:nvSpPr>
          <p:cNvPr id="11" name="Text 9"/>
          <p:cNvSpPr txBox="1"/>
          <p:nvPr/>
        </p:nvSpPr>
        <p:spPr>
          <a:xfrm>
            <a:off x="0" y="493776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one node deliberately. Build unmatched depth there. Accept that it works by existing rather than by being fired.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0" y="626364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 · Mike Edholm · edholms.com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Word, Four Different Jobs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77240" y="1828800"/>
            <a:ext cx="5669280" cy="621792"/>
          </a:xfrm>
          <a:prstGeom prst="roundRect">
            <a:avLst>
              <a:gd name="adj" fmla="val 8824"/>
            </a:avLst>
          </a:prstGeom>
          <a:solidFill>
            <a:srgbClr val="F4F6F7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051560" y="1828800"/>
            <a:ext cx="5120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government negotiating tariffs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77240" y="2606040"/>
            <a:ext cx="5669280" cy="621792"/>
          </a:xfrm>
          <a:prstGeom prst="roundRect">
            <a:avLst>
              <a:gd name="adj" fmla="val 8824"/>
            </a:avLst>
          </a:prstGeom>
          <a:solidFill>
            <a:srgbClr val="F4F6F7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051560" y="2606040"/>
            <a:ext cx="5120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regulator writing platform rules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77240" y="3383280"/>
            <a:ext cx="5669280" cy="621792"/>
          </a:xfrm>
          <a:prstGeom prst="roundRect">
            <a:avLst>
              <a:gd name="adj" fmla="val 8824"/>
            </a:avLst>
          </a:prstGeom>
          <a:solidFill>
            <a:srgbClr val="F4F6F7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1051560" y="3383280"/>
            <a:ext cx="5120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continent funding semiconductors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77240" y="4160520"/>
            <a:ext cx="5669280" cy="621792"/>
          </a:xfrm>
          <a:prstGeom prst="roundRect">
            <a:avLst>
              <a:gd name="adj" fmla="val 8824"/>
            </a:avLst>
          </a:prstGeom>
          <a:solidFill>
            <a:srgbClr val="F4F6F7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1051560" y="4160520"/>
            <a:ext cx="5120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minister defending label rules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6949440" y="1828800"/>
            <a:ext cx="45720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word carries real weight in each case, and in each case it means something different.
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variety is not a problem of vocabulary. It is a symptom. Sovereignty in its ordinary legal sense — a state has jurisdiction, or it does not — has become a poor guide to what any particular country can actually decide.
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legal question still has answers. They simply no longer predict outcomes.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Asserted more loudly than at any point in thirty years, and doing almost no structural work.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SHIFT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Who Has Authority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178308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has to pass through you, and what does it cost them to go around.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77240" y="2606040"/>
            <a:ext cx="3337560" cy="1600200"/>
          </a:xfrm>
          <a:prstGeom prst="roundRect">
            <a:avLst>
              <a:gd name="adj" fmla="val 3429"/>
            </a:avLst>
          </a:prstGeom>
          <a:solidFill>
            <a:srgbClr val="F4F6F7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51560" y="274320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Optical engineering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3127248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company with a four-decade lead constrains more national choices than most treaties.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389120" y="2606040"/>
            <a:ext cx="3337560" cy="1600200"/>
          </a:xfrm>
          <a:prstGeom prst="roundRect">
            <a:avLst>
              <a:gd name="adj" fmla="val 3429"/>
            </a:avLst>
          </a:prstGeom>
          <a:solidFill>
            <a:srgbClr val="F4F6F7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663440" y="274320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 insurance mutual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4663440" y="3127248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Disciplines an industry no legislature reaches, by declining to write cover.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01000" y="2606040"/>
            <a:ext cx="3337560" cy="1600200"/>
          </a:xfrm>
          <a:prstGeom prst="roundRect">
            <a:avLst>
              <a:gd name="adj" fmla="val 3429"/>
            </a:avLst>
          </a:prstGeom>
          <a:solidFill>
            <a:srgbClr val="F4F6F7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275320" y="274320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settlement system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8275320" y="3127248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Reaches into transactions between two parties who have never set foot in the issuing country.</a:t>
            </a:r>
            <a:endParaRPr lang="en-US" sz="1150" dirty="0"/>
          </a:p>
        </p:txBody>
      </p:sp>
      <p:sp>
        <p:nvSpPr>
          <p:cNvPr id="16" name="Text 14"/>
          <p:cNvSpPr txBox="1"/>
          <p:nvPr/>
        </p:nvSpPr>
        <p:spPr>
          <a:xfrm>
            <a:off x="777240" y="43891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these is an exercise of jurisdiction. All of them determine outcomes more reliably than jurisdiction does.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77240" y="5029200"/>
            <a:ext cx="10680192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9050">
            <a:solidFill>
              <a:srgbClr val="C97A10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960120" y="5029200"/>
            <a:ext cx="103144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Statutes stop being the primary evidence. Market structure becomes it — and market structure is readable before anybody denies anybody anything.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VOCABULARY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Terms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566160" y="1783080"/>
            <a:ext cx="7909560" cy="1133856"/>
          </a:xfrm>
          <a:prstGeom prst="roundRect">
            <a:avLst>
              <a:gd name="adj" fmla="val 4839"/>
            </a:avLst>
          </a:prstGeom>
          <a:solidFill>
            <a:srgbClr val="F4F6F7"/>
          </a:solidFill>
          <a:ln/>
        </p:spPr>
      </p:sp>
      <p:sp>
        <p:nvSpPr>
          <p:cNvPr id="7" name="Shape 5"/>
          <p:cNvSpPr/>
          <p:nvPr/>
        </p:nvSpPr>
        <p:spPr>
          <a:xfrm>
            <a:off x="3822192" y="2249424"/>
            <a:ext cx="201168" cy="20116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4160520" y="18928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Stack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4160520" y="2258568"/>
            <a:ext cx="7040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set of layers, each depending on the ones below it. Chips under hardware, hardware under operating systems. Every industry with infrastructure has one, ordered by dependence rather than by importance.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566160" y="3081528"/>
            <a:ext cx="7909560" cy="1133856"/>
          </a:xfrm>
          <a:prstGeom prst="roundRect">
            <a:avLst>
              <a:gd name="adj" fmla="val 4839"/>
            </a:avLst>
          </a:prstGeom>
          <a:solidFill>
            <a:srgbClr val="F4F6F7"/>
          </a:solidFill>
          <a:ln/>
        </p:spPr>
      </p:sp>
      <p:sp>
        <p:nvSpPr>
          <p:cNvPr id="11" name="Shape 9"/>
          <p:cNvSpPr/>
          <p:nvPr/>
        </p:nvSpPr>
        <p:spPr>
          <a:xfrm>
            <a:off x="3822192" y="3547872"/>
            <a:ext cx="201168" cy="201168"/>
          </a:xfrm>
          <a:prstGeom prst="ellipse">
            <a:avLst/>
          </a:prstGeom>
          <a:solidFill>
            <a:srgbClr val="5BA3AC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4160520" y="319125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A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Depth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160520" y="3557016"/>
            <a:ext cx="7040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far down a layer sits and how hard it is to replace. Three readable properties make a layer deep: few suppliers, long replacement times, no adequate substitute.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566160" y="4379976"/>
            <a:ext cx="7909560" cy="1133856"/>
          </a:xfrm>
          <a:prstGeom prst="roundRect">
            <a:avLst>
              <a:gd name="adj" fmla="val 4839"/>
            </a:avLst>
          </a:prstGeom>
          <a:solidFill>
            <a:srgbClr val="F4F6F7"/>
          </a:solidFill>
          <a:ln/>
        </p:spPr>
      </p:sp>
      <p:sp>
        <p:nvSpPr>
          <p:cNvPr id="15" name="Shape 13"/>
          <p:cNvSpPr/>
          <p:nvPr/>
        </p:nvSpPr>
        <p:spPr>
          <a:xfrm>
            <a:off x="3822192" y="4846320"/>
            <a:ext cx="201168" cy="201168"/>
          </a:xfrm>
          <a:prstGeom prst="ellipse">
            <a:avLst/>
          </a:prstGeom>
          <a:solidFill>
            <a:srgbClr val="C97A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4160520" y="4489704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Channel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4160520" y="4855464"/>
            <a:ext cx="7040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a rule bind when it is not law. Somebody must be able to make non-compliance expensive, and whatever they control is what participants have become dependent on.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914400" y="2148840"/>
            <a:ext cx="2286000" cy="384048"/>
          </a:xfrm>
          <a:prstGeom prst="rect">
            <a:avLst/>
          </a:prstGeom>
          <a:solidFill>
            <a:srgbClr val="BFD6D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14400" y="2642616"/>
            <a:ext cx="2286000" cy="384048"/>
          </a:xfrm>
          <a:prstGeom prst="rect">
            <a:avLst/>
          </a:prstGeom>
          <a:solidFill>
            <a:srgbClr val="8CBEC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14400" y="3136392"/>
            <a:ext cx="2286000" cy="384048"/>
          </a:xfrm>
          <a:prstGeom prst="rect">
            <a:avLst/>
          </a:prstGeom>
          <a:solidFill>
            <a:srgbClr val="5BA3A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" y="3630168"/>
            <a:ext cx="2286000" cy="384048"/>
          </a:xfrm>
          <a:prstGeom prst="rect">
            <a:avLst/>
          </a:prstGeom>
          <a:solidFill>
            <a:srgbClr val="02809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 rot="16200000">
            <a:off x="274320" y="30175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depth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Depth determines consequence. The deeper the layer at which a party is denied, the less any workaround higher up compensates.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DIAGNOSTIC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Test, in Four Questions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77240" y="180136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777240" y="18013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1463040" y="17373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Which layer?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5074920" y="173736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which layer the claim invokes rhetorically — which one it actually touches.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77240" y="2587752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777240" y="25877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1463040" y="25237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deep is it?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5074920" y="2523744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suppliers. Estimate replacement time. Ask whether an adequate substitute exists.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77240" y="3374136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777240" y="33741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700" dirty="0"/>
          </a:p>
        </p:txBody>
      </p:sp>
      <p:sp>
        <p:nvSpPr>
          <p:cNvPr id="16" name="Text 14"/>
          <p:cNvSpPr txBox="1"/>
          <p:nvPr/>
        </p:nvSpPr>
        <p:spPr>
          <a:xfrm>
            <a:off x="1463040" y="331012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Both conditions, or one?</a:t>
            </a:r>
            <a:endParaRPr lang="en-US" sz="1700" dirty="0"/>
          </a:p>
        </p:txBody>
      </p:sp>
      <p:sp>
        <p:nvSpPr>
          <p:cNvPr id="17" name="Text 15"/>
          <p:cNvSpPr txBox="1"/>
          <p:nvPr/>
        </p:nvSpPr>
        <p:spPr>
          <a:xfrm>
            <a:off x="5074920" y="3310128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Jurisdiction is the power to compel. Institutional freedom is the room to use it.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77240" y="4160520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777240" y="4160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700" dirty="0"/>
          </a:p>
        </p:txBody>
      </p:sp>
      <p:sp>
        <p:nvSpPr>
          <p:cNvPr id="20" name="Text 18"/>
          <p:cNvSpPr txBox="1"/>
          <p:nvPr/>
        </p:nvSpPr>
        <p:spPr>
          <a:xfrm>
            <a:off x="1463040" y="4096512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the position for?</a:t>
            </a:r>
            <a:endParaRPr lang="en-US" sz="1700" dirty="0"/>
          </a:p>
        </p:txBody>
      </p:sp>
      <p:sp>
        <p:nvSpPr>
          <p:cNvPr id="21" name="Text 19"/>
          <p:cNvSpPr txBox="1"/>
          <p:nvPr/>
        </p:nvSpPr>
        <p:spPr>
          <a:xfrm>
            <a:off x="5074920" y="4096512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weapon, valued for the ability to deny — or a seat, valued because nobody can proceed without you.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77240" y="5166360"/>
            <a:ext cx="10680192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9050">
            <a:solidFill>
              <a:srgbClr val="C97A10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960120" y="5166360"/>
            <a:ext cx="103144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They run in order. A claim that fails an early question does not need the later ones.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TWO, APPLIED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Word, Three Markets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234440" y="1783080"/>
            <a:ext cx="10241280" cy="1078992"/>
          </a:xfrm>
          <a:prstGeom prst="roundRect">
            <a:avLst>
              <a:gd name="adj" fmla="val 5085"/>
            </a:avLst>
          </a:prstGeom>
          <a:solidFill>
            <a:srgbClr val="F4F6F7"/>
          </a:solidFill>
          <a:ln/>
        </p:spPr>
      </p:sp>
      <p:sp>
        <p:nvSpPr>
          <p:cNvPr id="7" name="Shape 5"/>
          <p:cNvSpPr/>
          <p:nvPr/>
        </p:nvSpPr>
        <p:spPr>
          <a:xfrm>
            <a:off x="1481328" y="2039112"/>
            <a:ext cx="201168" cy="201168"/>
          </a:xfrm>
          <a:prstGeom prst="ellipse">
            <a:avLst/>
          </a:prstGeom>
          <a:solidFill>
            <a:srgbClr val="5BA3A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828800" y="1892808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A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1828800" y="225856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shallowest</a:t>
            </a:r>
            <a:endParaRPr lang="en-US" sz="1000" dirty="0"/>
          </a:p>
        </p:txBody>
      </p:sp>
      <p:sp>
        <p:nvSpPr>
          <p:cNvPr id="10" name="Text 8"/>
          <p:cNvSpPr txBox="1"/>
          <p:nvPr/>
        </p:nvSpPr>
        <p:spPr>
          <a:xfrm>
            <a:off x="3794760" y="1911096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hierarchies sorted by use case. Nvidia leads accelerated silicon, Qualcomm mobile modems, Apple builds only for Apple.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8183880" y="1911096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Substitute demonstrated. Real, survivable, probably temporary.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234440" y="3026664"/>
            <a:ext cx="10241280" cy="1078992"/>
          </a:xfrm>
          <a:prstGeom prst="roundRect">
            <a:avLst>
              <a:gd name="adj" fmla="val 5085"/>
            </a:avLst>
          </a:prstGeom>
          <a:solidFill>
            <a:srgbClr val="F4F6F7"/>
          </a:solidFill>
          <a:ln/>
        </p:spPr>
      </p:sp>
      <p:sp>
        <p:nvSpPr>
          <p:cNvPr id="13" name="Shape 11"/>
          <p:cNvSpPr/>
          <p:nvPr/>
        </p:nvSpPr>
        <p:spPr>
          <a:xfrm>
            <a:off x="1481328" y="3282696"/>
            <a:ext cx="201168" cy="201168"/>
          </a:xfrm>
          <a:prstGeom prst="ellipse">
            <a:avLst/>
          </a:prstGeom>
          <a:solidFill>
            <a:srgbClr val="2F7C88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1828800" y="3136392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7C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Fabrication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3794760" y="3154680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Leader, challenger, follower. TSMC leads, Samsung and increasingly Intel challenge, SMIC follows several years back.</a:t>
            </a:r>
            <a:endParaRPr lang="en-US" sz="1100" dirty="0"/>
          </a:p>
        </p:txBody>
      </p:sp>
      <p:sp>
        <p:nvSpPr>
          <p:cNvPr id="16" name="Text 14"/>
          <p:cNvSpPr txBox="1"/>
          <p:nvPr/>
        </p:nvSpPr>
        <p:spPr>
          <a:xfrm>
            <a:off x="8183880" y="3154680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substitution at mature nodes. Hard rather than impossible.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234440" y="4270248"/>
            <a:ext cx="10241280" cy="1078992"/>
          </a:xfrm>
          <a:prstGeom prst="roundRect">
            <a:avLst>
              <a:gd name="adj" fmla="val 5085"/>
            </a:avLst>
          </a:prstGeom>
          <a:solidFill>
            <a:srgbClr val="FBF3E6"/>
          </a:solidFill>
          <a:ln/>
        </p:spPr>
      </p:sp>
      <p:sp>
        <p:nvSpPr>
          <p:cNvPr id="18" name="Shape 16"/>
          <p:cNvSpPr/>
          <p:nvPr/>
        </p:nvSpPr>
        <p:spPr>
          <a:xfrm>
            <a:off x="1481328" y="4526280"/>
            <a:ext cx="201168" cy="20116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828800" y="4379976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Equipment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1828800" y="4745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deepest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3794760" y="4398264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Essentially one company. ASML holds a complete monopoly on extreme ultraviolet lithography and roughly ninety percent of the deep ultraviolet tools beneath it.</a:t>
            </a:r>
            <a:endParaRPr lang="en-US" sz="1100" dirty="0"/>
          </a:p>
        </p:txBody>
      </p:sp>
      <p:sp>
        <p:nvSpPr>
          <p:cNvPr id="22" name="Text 20"/>
          <p:cNvSpPr txBox="1"/>
          <p:nvPr/>
        </p:nvSpPr>
        <p:spPr>
          <a:xfrm>
            <a:off x="8183880" y="4398264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comparable workaround anywhere. Severe and persistent.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 rot="16200000">
            <a:off x="411480" y="320040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depth</a:t>
            </a:r>
            <a:endParaRPr lang="en-US" sz="100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ordering was set before the evidence was checked. One word covers three layers with three different answers to being cut off.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Governments, Two Choices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77240" y="1737360"/>
            <a:ext cx="5212080" cy="3246120"/>
          </a:xfrm>
          <a:prstGeom prst="roundRect">
            <a:avLst>
              <a:gd name="adj" fmla="val 1690"/>
            </a:avLst>
          </a:prstGeom>
          <a:solidFill>
            <a:srgbClr val="F4F6F7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097280" y="1901952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Japan, 2019</a:t>
            </a:r>
            <a:endParaRPr lang="en-US" sz="1800" dirty="0"/>
          </a:p>
        </p:txBody>
      </p:sp>
      <p:sp>
        <p:nvSpPr>
          <p:cNvPr id="8" name="Text 6"/>
          <p:cNvSpPr txBox="1"/>
          <p:nvPr/>
        </p:nvSpPr>
        <p:spPr>
          <a:xfrm>
            <a:off x="4023360" y="1956816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Fired it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1097280" y="2359152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POSITION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1097280" y="2596896"/>
            <a:ext cx="4572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Licensing imposed on three materials essential to chips and displays. Ninety percent of the world's fluorinated polyimide; Korea took nine tenths of its photoresist from Japanese suppliers.</a:t>
            </a:r>
            <a:endParaRPr lang="en-US" sz="1150" dirty="0"/>
          </a:p>
        </p:txBody>
      </p:sp>
      <p:sp>
        <p:nvSpPr>
          <p:cNvPr id="11" name="Text 9"/>
          <p:cNvSpPr txBox="1"/>
          <p:nvPr/>
        </p:nvSpPr>
        <p:spPr>
          <a:xfrm>
            <a:off x="1097280" y="3584448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1097280" y="3822192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Korea did not capitulate. It reallocated — and Japanese suppliers themselves increased production inside South Korea. Trade recovered by 2023. The position did not.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217920" y="1737360"/>
            <a:ext cx="5212080" cy="3246120"/>
          </a:xfrm>
          <a:prstGeom prst="roundRect">
            <a:avLst>
              <a:gd name="adj" fmla="val 1690"/>
            </a:avLst>
          </a:prstGeom>
          <a:solidFill>
            <a:srgbClr val="F4F6F7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6537960" y="1901952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Netherlands</a:t>
            </a:r>
            <a:endParaRPr lang="en-US" sz="1800" dirty="0"/>
          </a:p>
        </p:txBody>
      </p:sp>
      <p:sp>
        <p:nvSpPr>
          <p:cNvPr id="15" name="Text 13"/>
          <p:cNvSpPr txBox="1"/>
          <p:nvPr/>
        </p:nvSpPr>
        <p:spPr>
          <a:xfrm>
            <a:off x="9464040" y="1956816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never fired it</a:t>
            </a:r>
            <a:endParaRPr lang="en-US" sz="1050" dirty="0"/>
          </a:p>
        </p:txBody>
      </p:sp>
      <p:sp>
        <p:nvSpPr>
          <p:cNvPr id="16" name="Text 14"/>
          <p:cNvSpPr txBox="1"/>
          <p:nvPr/>
        </p:nvSpPr>
        <p:spPr>
          <a:xfrm>
            <a:off x="6537960" y="2359152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POSITION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6537960" y="2596896"/>
            <a:ext cx="4572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ASML holds a complete monopoly on extreme ultraviolet lithography. Tens of billions of dollars of Chinese spending has dented it not at all.</a:t>
            </a:r>
            <a:endParaRPr lang="en-US" sz="1150" dirty="0"/>
          </a:p>
        </p:txBody>
      </p:sp>
      <p:sp>
        <p:nvSpPr>
          <p:cNvPr id="18" name="Text 16"/>
          <p:cNvSpPr txBox="1"/>
          <p:nvPr/>
        </p:nvSpPr>
        <p:spPr>
          <a:xfrm>
            <a:off x="6537960" y="3584448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950" dirty="0"/>
          </a:p>
        </p:txBody>
      </p:sp>
      <p:sp>
        <p:nvSpPr>
          <p:cNvPr id="19" name="Text 17"/>
          <p:cNvSpPr txBox="1"/>
          <p:nvPr/>
        </p:nvSpPr>
        <p:spPr>
          <a:xfrm>
            <a:off x="6537960" y="3822192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Jurisdiction complete; institutional freedom constrained by an alliance position. Read as a weapon, that is failure. Read as a seat, it is close to complete success.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77240" y="5257800"/>
            <a:ext cx="10680192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9050">
            <a:solidFill>
              <a:srgbClr val="C97A10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960120" y="5257800"/>
            <a:ext cx="103144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the distinction were merely rhetorical, those two outcomes would run the other way.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DISTINCTION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Different Axes, Not One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77240" y="1783080"/>
            <a:ext cx="1068019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9050">
            <a:solidFill>
              <a:srgbClr val="C97A10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960120" y="1783080"/>
            <a:ext cx="103144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Sovereignty is the capacity to decide alone.</a:t>
            </a:r>
            <a:endParaRPr lang="en-US" sz="17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Indispensability is the guarantee that others cannot decide without you.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77240" y="3154680"/>
            <a:ext cx="5212080" cy="1417320"/>
          </a:xfrm>
          <a:prstGeom prst="roundRect">
            <a:avLst>
              <a:gd name="adj" fmla="val 3871"/>
            </a:avLst>
          </a:prstGeom>
          <a:solidFill>
            <a:srgbClr val="F4F6F7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097280" y="33375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sovereign actor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1097280" y="3730752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act against the wishes of everyone else, and accept the consequences.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17920" y="3154680"/>
            <a:ext cx="5212080" cy="1417320"/>
          </a:xfrm>
          <a:prstGeom prst="roundRect">
            <a:avLst>
              <a:gd name="adj" fmla="val 3871"/>
            </a:avLst>
          </a:prstGeom>
          <a:solidFill>
            <a:srgbClr val="F4F6F7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6537960" y="33375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 indispensable actor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6537960" y="3730752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act alone at all, and does not need to, because no arrangement can be built that excludes it.</a:t>
            </a:r>
            <a:endParaRPr lang="en-US" sz="1200" dirty="0"/>
          </a:p>
        </p:txBody>
      </p:sp>
      <p:sp>
        <p:nvSpPr>
          <p:cNvPr id="14" name="Text 12"/>
          <p:cNvSpPr txBox="1"/>
          <p:nvPr/>
        </p:nvSpPr>
        <p:spPr>
          <a:xfrm>
            <a:off x="777240" y="4800600"/>
            <a:ext cx="106801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 is indispensable and not sovereign, and it chose that. Reading the second half of that sentence as a failure to achieve the first mistakes two different axes for one.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test measures position, not merit. A claim that fails it may still be entirely right — it is simply vulnerable.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Instruments and Aspirations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DEPTH TEST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245352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1737360"/>
            <a:ext cx="106801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Bangemann reported to the Corfu summit in June 1994: entrenched positions had put Europe at a competitive disadvantage, the capability existed, and the continent was not converting it. Thirty years later, look at which half of the recommendations happened.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777240" y="2468880"/>
            <a:ext cx="5212080" cy="2194560"/>
          </a:xfrm>
          <a:prstGeom prst="roundRect">
            <a:avLst>
              <a:gd name="adj" fmla="val 2500"/>
            </a:avLst>
          </a:prstGeom>
          <a:solidFill>
            <a:srgbClr val="F4F6F7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97280" y="263347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Instruments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3794760" y="2688336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Happened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1097280" y="3063240"/>
            <a:ext cx="4617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Telecommunications liberalization — directives with dates attached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Monopoly infrastructure opened to competition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GSM, on a spectrum allocation nobody could route around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217920" y="2468880"/>
            <a:ext cx="5212080" cy="2194560"/>
          </a:xfrm>
          <a:prstGeom prst="roundRect">
            <a:avLst>
              <a:gd name="adj" fmla="val 2500"/>
            </a:avLst>
          </a:prstGeom>
          <a:solidFill>
            <a:srgbClr val="F4F6F7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6537960" y="263347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8C9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Aspirations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9235440" y="2688336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Produced conferences</a:t>
            </a:r>
            <a:endParaRPr lang="en-US" sz="1050" dirty="0"/>
          </a:p>
        </p:txBody>
      </p:sp>
      <p:sp>
        <p:nvSpPr>
          <p:cNvPr id="14" name="Text 12"/>
          <p:cNvSpPr txBox="1"/>
          <p:nvPr/>
        </p:nvSpPr>
        <p:spPr>
          <a:xfrm>
            <a:off x="6537960" y="3063240"/>
            <a:ext cx="4617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Interoperability as a primary Union objective</a:t>
            </a:r>
            <a:endParaRPr lang="en-US" sz="115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standardization process made faster and more market-responsive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77240" y="4937760"/>
            <a:ext cx="10680192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9050">
            <a:solidFill>
              <a:srgbClr val="C97A10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960120" y="4937760"/>
            <a:ext cx="103144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Eight hundred billion euros of recommended annual investment is a number. Spectrum was an instrument.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edholms.com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Depth Test — Why Most Sovereignty Claims Fail Structurally</dc:title>
  <dc:subject>Scenario Planning Methodology Series</dc:subject>
  <dc:creator>Mike Edholm</dc:creator>
  <cp:lastModifiedBy>Mike Edholm</cp:lastModifiedBy>
  <cp:revision>1</cp:revision>
  <dcterms:created xsi:type="dcterms:W3CDTF">2026-09-09T15:55:26Z</dcterms:created>
  <dcterms:modified xsi:type="dcterms:W3CDTF">2026-09-09T15:55:26Z</dcterms:modified>
</cp:coreProperties>
</file>