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2B"/>
        </a:solidFill>
      </p:bgPr>
    </p:bg>
    <p:spTree>
      <p:nvGrpSpPr>
        <p:cNvPr id="1" name=""/>
        <p:cNvGrpSpPr/>
        <p:nvPr/>
      </p:nvGrpSpPr>
      <p:grpSpPr>
        <a:xfrm>
          <a:off x="0" y="0"/>
          <a:ext cx="0" cy="0"/>
          <a:chOff x="0" y="0"/>
          <a:chExt cx="0" cy="0"/>
        </a:xfrm>
      </p:grpSpPr>
      <p:sp>
        <p:nvSpPr>
          <p:cNvPr id="2" name="Shape 0"/>
          <p:cNvSpPr/>
          <p:nvPr/>
        </p:nvSpPr>
        <p:spPr>
          <a:xfrm>
            <a:off x="8961120" y="-2011680"/>
            <a:ext cx="6400800" cy="6400800"/>
          </a:xfrm>
          <a:prstGeom prst="ellipse">
            <a:avLst/>
          </a:prstGeom>
          <a:solidFill>
            <a:srgbClr val="C97A10">
              <a:alpha val="10000"/>
            </a:srgbClr>
          </a:solidFill>
          <a:ln/>
        </p:spPr>
      </p:sp>
      <p:sp>
        <p:nvSpPr>
          <p:cNvPr id="3" name="Shape 1"/>
          <p:cNvSpPr/>
          <p:nvPr/>
        </p:nvSpPr>
        <p:spPr>
          <a:xfrm>
            <a:off x="-2286000" y="4389120"/>
            <a:ext cx="4572000" cy="4572000"/>
          </a:xfrm>
          <a:prstGeom prst="ellipse">
            <a:avLst/>
          </a:prstGeom>
          <a:solidFill>
            <a:srgbClr val="028090">
              <a:alpha val="12000"/>
            </a:srgbClr>
          </a:solidFill>
          <a:ln/>
        </p:spPr>
      </p:sp>
      <p:sp>
        <p:nvSpPr>
          <p:cNvPr id="4" name="Text 2"/>
          <p:cNvSpPr/>
          <p:nvPr/>
        </p:nvSpPr>
        <p:spPr>
          <a:xfrm>
            <a:off x="0" y="2286000"/>
            <a:ext cx="12191695" cy="365760"/>
          </a:xfrm>
          <a:prstGeom prst="rect">
            <a:avLst/>
          </a:prstGeom>
          <a:noFill/>
          <a:ln/>
        </p:spPr>
        <p:txBody>
          <a:bodyPr wrap="square" rtlCol="0" anchor="ctr"/>
          <a:lstStyle/>
          <a:p>
            <a:pPr algn="ctr" indent="0" marL="0">
              <a:buNone/>
            </a:pPr>
            <a:r>
              <a:rPr lang="en-US" sz="1300" spc="200" kern="0" dirty="0">
                <a:solidFill>
                  <a:srgbClr val="C97A10"/>
                </a:solidFill>
                <a:latin typeface="Calibri" pitchFamily="34" charset="0"/>
                <a:ea typeface="Calibri" pitchFamily="34" charset="-122"/>
                <a:cs typeface="Calibri" pitchFamily="34" charset="-120"/>
              </a:rPr>
              <a:t>SCENARIO PLANNING METHODOLOGY SERIES</a:t>
            </a:r>
            <a:endParaRPr lang="en-US" sz="1300" dirty="0"/>
          </a:p>
        </p:txBody>
      </p:sp>
      <p:sp>
        <p:nvSpPr>
          <p:cNvPr id="5" name="Text 3"/>
          <p:cNvSpPr/>
          <p:nvPr/>
        </p:nvSpPr>
        <p:spPr>
          <a:xfrm>
            <a:off x="731520" y="2651760"/>
            <a:ext cx="10725912" cy="1005840"/>
          </a:xfrm>
          <a:prstGeom prst="rect">
            <a:avLst/>
          </a:prstGeom>
          <a:noFill/>
          <a:ln/>
        </p:spPr>
        <p:txBody>
          <a:bodyPr wrap="square" rtlCol="0" anchor="ctr"/>
          <a:lstStyle/>
          <a:p>
            <a:pPr algn="ctr" indent="0" marL="0">
              <a:buNone/>
            </a:pPr>
            <a:r>
              <a:rPr lang="en-US" sz="4000" b="1" dirty="0">
                <a:solidFill>
                  <a:srgbClr val="FFFFFF"/>
                </a:solidFill>
                <a:latin typeface="Georgia" pitchFamily="34" charset="0"/>
                <a:ea typeface="Georgia" pitchFamily="34" charset="-122"/>
                <a:cs typeface="Georgia" pitchFamily="34" charset="-120"/>
              </a:rPr>
              <a:t>The Dynamic Markets Model</a:t>
            </a:r>
            <a:endParaRPr lang="en-US" sz="4000" dirty="0"/>
          </a:p>
        </p:txBody>
      </p:sp>
      <p:sp>
        <p:nvSpPr>
          <p:cNvPr id="6" name="Text 4"/>
          <p:cNvSpPr/>
          <p:nvPr/>
        </p:nvSpPr>
        <p:spPr>
          <a:xfrm>
            <a:off x="1097280" y="3657600"/>
            <a:ext cx="9994392" cy="548640"/>
          </a:xfrm>
          <a:prstGeom prst="rect">
            <a:avLst/>
          </a:prstGeom>
          <a:noFill/>
          <a:ln/>
        </p:spPr>
        <p:txBody>
          <a:bodyPr wrap="square" rtlCol="0" anchor="ctr"/>
          <a:lstStyle/>
          <a:p>
            <a:pPr algn="ctr" indent="0" marL="0">
              <a:buNone/>
            </a:pPr>
            <a:r>
              <a:rPr lang="en-US" sz="1600" i="1" dirty="0">
                <a:solidFill>
                  <a:srgbClr val="E7ECEE"/>
                </a:solidFill>
                <a:latin typeface="Calibri" pitchFamily="34" charset="0"/>
                <a:ea typeface="Calibri" pitchFamily="34" charset="-122"/>
                <a:cs typeface="Calibri" pitchFamily="34" charset="-120"/>
              </a:rPr>
              <a:t>Where Value Goes as a Technology Grows Up</a:t>
            </a:r>
            <a:endParaRPr lang="en-US" sz="1600" dirty="0"/>
          </a:p>
        </p:txBody>
      </p:sp>
      <p:sp>
        <p:nvSpPr>
          <p:cNvPr id="7" name="Text 5"/>
          <p:cNvSpPr/>
          <p:nvPr/>
        </p:nvSpPr>
        <p:spPr>
          <a:xfrm>
            <a:off x="0" y="6035040"/>
            <a:ext cx="12191695" cy="365760"/>
          </a:xfrm>
          <a:prstGeom prst="rect">
            <a:avLst/>
          </a:prstGeom>
          <a:noFill/>
          <a:ln/>
        </p:spPr>
        <p:txBody>
          <a:bodyPr wrap="square" rtlCol="0" anchor="ctr"/>
          <a:lstStyle/>
          <a:p>
            <a:pPr algn="ctr" indent="0" marL="0">
              <a:buNone/>
            </a:pPr>
            <a:r>
              <a:rPr lang="en-US" sz="1300" dirty="0">
                <a:solidFill>
                  <a:srgbClr val="7A8C96"/>
                </a:solidFill>
                <a:latin typeface="Calibri" pitchFamily="34" charset="0"/>
                <a:ea typeface="Calibri" pitchFamily="34" charset="-122"/>
                <a:cs typeface="Calibri" pitchFamily="34" charset="-120"/>
              </a:rPr>
              <a:t>Mike Edholm</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rtlCol="0" anchor="ctr"/>
          <a:lstStyle/>
          <a:p>
            <a:pPr indent="0" marL="0">
              <a:buNone/>
            </a:pPr>
            <a:r>
              <a:rPr lang="en-US" sz="1300" b="1" spc="200" kern="0" dirty="0">
                <a:solidFill>
                  <a:srgbClr val="C97A10"/>
                </a:solidFill>
                <a:latin typeface="Calibri" pitchFamily="34" charset="0"/>
                <a:ea typeface="Calibri" pitchFamily="34" charset="-122"/>
                <a:cs typeface="Calibri" pitchFamily="34" charset="-120"/>
              </a:rPr>
              <a:t>THE QUESTION</a:t>
            </a:r>
            <a:endParaRPr lang="en-US" sz="1300" dirty="0"/>
          </a:p>
        </p:txBody>
      </p:sp>
      <p:sp>
        <p:nvSpPr>
          <p:cNvPr id="3" name="Text 1"/>
          <p:cNvSpPr/>
          <p:nvPr/>
        </p:nvSpPr>
        <p:spPr>
          <a:xfrm>
            <a:off x="640080" y="914400"/>
            <a:ext cx="10908792" cy="1188720"/>
          </a:xfrm>
          <a:prstGeom prst="rect">
            <a:avLst/>
          </a:prstGeom>
          <a:noFill/>
          <a:ln/>
        </p:spPr>
        <p:txBody>
          <a:bodyPr wrap="square" rtlCol="0" anchor="ctr"/>
          <a:lstStyle/>
          <a:p>
            <a:pPr indent="0" marL="0">
              <a:lnSpc>
                <a:spcPct val="115000"/>
              </a:lnSpc>
              <a:buNone/>
            </a:pPr>
            <a:r>
              <a:rPr lang="en-US" sz="2800" b="1" dirty="0">
                <a:solidFill>
                  <a:srgbClr val="028090"/>
                </a:solidFill>
                <a:latin typeface="Georgia" pitchFamily="34" charset="0"/>
                <a:ea typeface="Georgia" pitchFamily="34" charset="-122"/>
                <a:cs typeface="Georgia" pitchFamily="34" charset="-120"/>
              </a:rPr>
              <a:t>Value in a technology market does not stay where it first appears</a:t>
            </a:r>
            <a:endParaRPr lang="en-US" sz="2800" dirty="0"/>
          </a:p>
        </p:txBody>
      </p:sp>
      <p:sp>
        <p:nvSpPr>
          <p:cNvPr id="4" name="Text 2"/>
          <p:cNvSpPr/>
          <p:nvPr/>
        </p:nvSpPr>
        <p:spPr>
          <a:xfrm>
            <a:off x="1188720" y="2286000"/>
            <a:ext cx="9811512" cy="1097280"/>
          </a:xfrm>
          <a:prstGeom prst="rect">
            <a:avLst/>
          </a:prstGeom>
          <a:noFill/>
          <a:ln/>
        </p:spPr>
        <p:txBody>
          <a:bodyPr wrap="square" rtlCol="0" anchor="ctr"/>
          <a:lstStyle/>
          <a:p>
            <a:pPr indent="0" marL="0">
              <a:lnSpc>
                <a:spcPct val="140000"/>
              </a:lnSpc>
              <a:buNone/>
            </a:pPr>
            <a:r>
              <a:rPr lang="en-US" sz="1600" dirty="0">
                <a:solidFill>
                  <a:srgbClr val="36454F"/>
                </a:solidFill>
                <a:latin typeface="Calibri" pitchFamily="34" charset="0"/>
                <a:ea typeface="Calibri" pitchFamily="34" charset="-122"/>
                <a:cs typeface="Calibri" pitchFamily="34" charset="-120"/>
              </a:rPr>
              <a:t>It moves, in a sequence regular enough to plot, through five overlapping stages — each one handing the industry's center of gravity to a different set of companies than the one before it.</a:t>
            </a:r>
            <a:endParaRPr lang="en-US" sz="1600" dirty="0"/>
          </a:p>
        </p:txBody>
      </p:sp>
      <p:sp>
        <p:nvSpPr>
          <p:cNvPr id="5" name="Text 3"/>
          <p:cNvSpPr/>
          <p:nvPr/>
        </p:nvSpPr>
        <p:spPr>
          <a:xfrm>
            <a:off x="457200" y="6446520"/>
            <a:ext cx="5943600" cy="274320"/>
          </a:xfrm>
          <a:prstGeom prst="rect">
            <a:avLst/>
          </a:prstGeom>
          <a:noFill/>
          <a:ln/>
        </p:spPr>
        <p:txBody>
          <a:bodyPr wrap="square" rtlCol="0" anchor="ctr"/>
          <a:lstStyle/>
          <a:p>
            <a:pPr algn="l" indent="0" marL="0">
              <a:buNone/>
            </a:pPr>
            <a:r>
              <a:rPr lang="en-US" sz="900" dirty="0">
                <a:solidFill>
                  <a:srgbClr val="7A8C96"/>
                </a:solidFill>
                <a:latin typeface="Calibri" pitchFamily="34" charset="0"/>
                <a:ea typeface="Calibri" pitchFamily="34" charset="-122"/>
                <a:cs typeface="Calibri" pitchFamily="34" charset="-120"/>
              </a:rPr>
              <a:t>THE DYNAMIC MARKETS MODEL</a:t>
            </a:r>
            <a:endParaRPr lang="en-US" sz="900" dirty="0"/>
          </a:p>
        </p:txBody>
      </p:sp>
      <p:sp>
        <p:nvSpPr>
          <p:cNvPr id="6" name="Text 4"/>
          <p:cNvSpPr/>
          <p:nvPr/>
        </p:nvSpPr>
        <p:spPr>
          <a:xfrm>
            <a:off x="4419295" y="6446520"/>
            <a:ext cx="7315200" cy="274320"/>
          </a:xfrm>
          <a:prstGeom prst="rect">
            <a:avLst/>
          </a:prstGeom>
          <a:noFill/>
          <a:ln/>
        </p:spPr>
        <p:txBody>
          <a:bodyPr wrap="square" rtlCol="0" anchor="ctr"/>
          <a:lstStyle/>
          <a:p>
            <a:pPr algn="r" indent="0" marL="0">
              <a:buNone/>
            </a:pPr>
            <a:r>
              <a:rPr lang="en-US" sz="900" dirty="0">
                <a:solidFill>
                  <a:srgbClr val="7A8C96"/>
                </a:solidFill>
                <a:latin typeface="Calibri" pitchFamily="34" charset="0"/>
                <a:ea typeface="Calibri" pitchFamily="34" charset="-122"/>
                <a:cs typeface="Calibri" pitchFamily="34" charset="-120"/>
              </a:rPr>
              <a:t>SCENARIO PLANNING METHODOLOGY SERIES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2286000"/>
            <a:ext cx="12191695" cy="365760"/>
          </a:xfrm>
          <a:prstGeom prst="rect">
            <a:avLst/>
          </a:prstGeom>
          <a:noFill/>
          <a:ln/>
        </p:spPr>
        <p:txBody>
          <a:bodyPr wrap="square" rtlCol="0" anchor="ctr"/>
          <a:lstStyle/>
          <a:p>
            <a:pPr algn="ctr" indent="0" marL="0">
              <a:buNone/>
            </a:pPr>
            <a:r>
              <a:rPr lang="en-US" sz="1300" b="1" spc="200" kern="0" dirty="0">
                <a:solidFill>
                  <a:srgbClr val="C97A10"/>
                </a:solidFill>
                <a:latin typeface="Calibri" pitchFamily="34" charset="0"/>
                <a:ea typeface="Calibri" pitchFamily="34" charset="-122"/>
                <a:cs typeface="Calibri" pitchFamily="34" charset="-120"/>
              </a:rPr>
              <a:t>THE ORIGIN</a:t>
            </a:r>
            <a:endParaRPr lang="en-US" sz="1300" dirty="0"/>
          </a:p>
        </p:txBody>
      </p:sp>
      <p:sp>
        <p:nvSpPr>
          <p:cNvPr id="3" name="Text 1"/>
          <p:cNvSpPr/>
          <p:nvPr/>
        </p:nvSpPr>
        <p:spPr>
          <a:xfrm>
            <a:off x="1188720" y="2697480"/>
            <a:ext cx="9811512" cy="1280160"/>
          </a:xfrm>
          <a:prstGeom prst="rect">
            <a:avLst/>
          </a:prstGeom>
          <a:noFill/>
          <a:ln/>
        </p:spPr>
        <p:txBody>
          <a:bodyPr wrap="square" rtlCol="0" anchor="ctr"/>
          <a:lstStyle/>
          <a:p>
            <a:pPr algn="ctr" indent="0" marL="0">
              <a:lnSpc>
                <a:spcPct val="115000"/>
              </a:lnSpc>
              <a:buNone/>
            </a:pPr>
            <a:r>
              <a:rPr lang="en-US" sz="2800" b="1" dirty="0">
                <a:solidFill>
                  <a:srgbClr val="028090"/>
                </a:solidFill>
                <a:latin typeface="Georgia" pitchFamily="34" charset="0"/>
                <a:ea typeface="Georgia" pitchFamily="34" charset="-122"/>
                <a:cs typeface="Georgia" pitchFamily="34" charset="-120"/>
              </a:rPr>
              <a:t>A hotel ballroom in Scottsdale,</a:t>
            </a:r>
            <a:endParaRPr lang="en-US" sz="2800" dirty="0"/>
          </a:p>
          <a:p>
            <a:pPr algn="ctr" indent="0" marL="0">
              <a:lnSpc>
                <a:spcPct val="115000"/>
              </a:lnSpc>
              <a:buNone/>
            </a:pPr>
            <a:r>
              <a:rPr lang="en-US" sz="2800" b="1" dirty="0">
                <a:solidFill>
                  <a:srgbClr val="028090"/>
                </a:solidFill>
                <a:latin typeface="Georgia" pitchFamily="34" charset="0"/>
                <a:ea typeface="Georgia" pitchFamily="34" charset="-122"/>
                <a:cs typeface="Georgia" pitchFamily="34" charset="-120"/>
              </a:rPr>
              <a:t>an analyst who stopped at four</a:t>
            </a:r>
            <a:endParaRPr lang="en-US" sz="2800" dirty="0"/>
          </a:p>
        </p:txBody>
      </p:sp>
      <p:sp>
        <p:nvSpPr>
          <p:cNvPr id="4" name="Text 2"/>
          <p:cNvSpPr/>
          <p:nvPr/>
        </p:nvSpPr>
        <p:spPr>
          <a:xfrm>
            <a:off x="1828800" y="4114800"/>
            <a:ext cx="8531352" cy="1005840"/>
          </a:xfrm>
          <a:prstGeom prst="rect">
            <a:avLst/>
          </a:prstGeom>
          <a:noFill/>
          <a:ln/>
        </p:spPr>
        <p:txBody>
          <a:bodyPr wrap="square" rtlCol="0" anchor="ctr"/>
          <a:lstStyle/>
          <a:p>
            <a:pPr algn="ctr" indent="0" marL="0">
              <a:lnSpc>
                <a:spcPct val="135000"/>
              </a:lnSpc>
              <a:buNone/>
            </a:pPr>
            <a:r>
              <a:rPr lang="en-US" sz="1500" i="1" dirty="0">
                <a:solidFill>
                  <a:srgbClr val="36454F"/>
                </a:solidFill>
                <a:latin typeface="Calibri" pitchFamily="34" charset="0"/>
                <a:ea typeface="Calibri" pitchFamily="34" charset="-122"/>
                <a:cs typeface="Calibri" pitchFamily="34" charset="-120"/>
              </a:rPr>
              <a:t>Infrastructure, access, applications, content and services — tidy, complete, and one stage short. The gap was not a flaw in her analysis. It was a boundary around what her analysis was for.</a:t>
            </a:r>
            <a:endParaRPr lang="en-US" sz="1500" dirty="0"/>
          </a:p>
        </p:txBody>
      </p:sp>
      <p:sp>
        <p:nvSpPr>
          <p:cNvPr id="5" name="Text 3"/>
          <p:cNvSpPr/>
          <p:nvPr/>
        </p:nvSpPr>
        <p:spPr>
          <a:xfrm>
            <a:off x="457200" y="6446520"/>
            <a:ext cx="5943600" cy="274320"/>
          </a:xfrm>
          <a:prstGeom prst="rect">
            <a:avLst/>
          </a:prstGeom>
          <a:noFill/>
          <a:ln/>
        </p:spPr>
        <p:txBody>
          <a:bodyPr wrap="square" rtlCol="0" anchor="ctr"/>
          <a:lstStyle/>
          <a:p>
            <a:pPr algn="l" indent="0" marL="0">
              <a:buNone/>
            </a:pPr>
            <a:r>
              <a:rPr lang="en-US" sz="900" dirty="0">
                <a:solidFill>
                  <a:srgbClr val="7A8C96"/>
                </a:solidFill>
                <a:latin typeface="Calibri" pitchFamily="34" charset="0"/>
                <a:ea typeface="Calibri" pitchFamily="34" charset="-122"/>
                <a:cs typeface="Calibri" pitchFamily="34" charset="-120"/>
              </a:rPr>
              <a:t>THE DYNAMIC MARKETS MODEL</a:t>
            </a:r>
            <a:endParaRPr lang="en-US" sz="900" dirty="0"/>
          </a:p>
        </p:txBody>
      </p:sp>
      <p:sp>
        <p:nvSpPr>
          <p:cNvPr id="6" name="Text 4"/>
          <p:cNvSpPr/>
          <p:nvPr/>
        </p:nvSpPr>
        <p:spPr>
          <a:xfrm>
            <a:off x="4419295" y="6446520"/>
            <a:ext cx="7315200" cy="274320"/>
          </a:xfrm>
          <a:prstGeom prst="rect">
            <a:avLst/>
          </a:prstGeom>
          <a:noFill/>
          <a:ln/>
        </p:spPr>
        <p:txBody>
          <a:bodyPr wrap="square" rtlCol="0" anchor="ctr"/>
          <a:lstStyle/>
          <a:p>
            <a:pPr algn="r" indent="0" marL="0">
              <a:buNone/>
            </a:pPr>
            <a:r>
              <a:rPr lang="en-US" sz="900" dirty="0">
                <a:solidFill>
                  <a:srgbClr val="7A8C96"/>
                </a:solidFill>
                <a:latin typeface="Calibri" pitchFamily="34" charset="0"/>
                <a:ea typeface="Calibri" pitchFamily="34" charset="-122"/>
                <a:cs typeface="Calibri" pitchFamily="34" charset="-120"/>
              </a:rPr>
              <a:t>SCENARIO PLANNING METHODOLOGY SERIES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9144000" cy="320040"/>
          </a:xfrm>
          <a:prstGeom prst="rect">
            <a:avLst/>
          </a:prstGeom>
          <a:noFill/>
          <a:ln/>
        </p:spPr>
        <p:txBody>
          <a:bodyPr wrap="square" rtlCol="0" anchor="ctr"/>
          <a:lstStyle/>
          <a:p>
            <a:pPr indent="0" marL="0">
              <a:buNone/>
            </a:pPr>
            <a:r>
              <a:rPr lang="en-US" sz="1200" b="1" spc="150" kern="0" dirty="0">
                <a:solidFill>
                  <a:srgbClr val="C97A10"/>
                </a:solidFill>
                <a:latin typeface="Calibri" pitchFamily="34" charset="0"/>
                <a:ea typeface="Calibri" pitchFamily="34" charset="-122"/>
                <a:cs typeface="Calibri" pitchFamily="34" charset="-120"/>
              </a:rPr>
              <a:t>THE MODEL</a:t>
            </a:r>
            <a:endParaRPr lang="en-US" sz="1200" dirty="0"/>
          </a:p>
        </p:txBody>
      </p:sp>
      <p:sp>
        <p:nvSpPr>
          <p:cNvPr id="3" name="Text 1"/>
          <p:cNvSpPr/>
          <p:nvPr/>
        </p:nvSpPr>
        <p:spPr>
          <a:xfrm>
            <a:off x="640080" y="822960"/>
            <a:ext cx="10908792" cy="685800"/>
          </a:xfrm>
          <a:prstGeom prst="rect">
            <a:avLst/>
          </a:prstGeom>
          <a:noFill/>
          <a:ln/>
        </p:spPr>
        <p:txBody>
          <a:bodyPr wrap="square" rtlCol="0" anchor="ctr"/>
          <a:lstStyle/>
          <a:p>
            <a:pPr algn="ctr" indent="0" marL="0">
              <a:buNone/>
            </a:pPr>
            <a:r>
              <a:rPr lang="en-US" sz="2600" b="1" dirty="0">
                <a:solidFill>
                  <a:srgbClr val="028090"/>
                </a:solidFill>
                <a:latin typeface="Georgia" pitchFamily="34" charset="0"/>
                <a:ea typeface="Georgia" pitchFamily="34" charset="-122"/>
                <a:cs typeface="Georgia" pitchFamily="34" charset="-120"/>
              </a:rPr>
              <a:t>The Dynamic Markets Model</a:t>
            </a:r>
            <a:endParaRPr lang="en-US" sz="2600" dirty="0"/>
          </a:p>
        </p:txBody>
      </p:sp>
      <p:pic>
        <p:nvPicPr>
          <p:cNvPr id="4" name="Image 0" descr="/home/claude/deck_dmm/figures/fig_6_1_dynamic_markets_model.png">    </p:cNvPr>
          <p:cNvPicPr>
            <a:picLocks noChangeAspect="1"/>
          </p:cNvPicPr>
          <p:nvPr/>
        </p:nvPicPr>
        <p:blipFill>
          <a:blip r:embed="rId1"/>
          <a:stretch>
            <a:fillRect/>
          </a:stretch>
        </p:blipFill>
        <p:spPr>
          <a:xfrm>
            <a:off x="2535866" y="1554480"/>
            <a:ext cx="7119963" cy="3931920"/>
          </a:xfrm>
          <a:prstGeom prst="rect">
            <a:avLst/>
          </a:prstGeom>
        </p:spPr>
      </p:pic>
      <p:sp>
        <p:nvSpPr>
          <p:cNvPr id="5" name="Text 2"/>
          <p:cNvSpPr/>
          <p:nvPr/>
        </p:nvSpPr>
        <p:spPr>
          <a:xfrm>
            <a:off x="1097280" y="5623560"/>
            <a:ext cx="9994392" cy="548640"/>
          </a:xfrm>
          <a:prstGeom prst="rect">
            <a:avLst/>
          </a:prstGeom>
          <a:noFill/>
          <a:ln/>
        </p:spPr>
        <p:txBody>
          <a:bodyPr wrap="square" rtlCol="0" anchor="ctr"/>
          <a:lstStyle/>
          <a:p>
            <a:pPr algn="ctr" indent="0" marL="0">
              <a:lnSpc>
                <a:spcPct val="125000"/>
              </a:lnSpc>
              <a:buNone/>
            </a:pPr>
            <a:r>
              <a:rPr lang="en-US" sz="1200" i="1" dirty="0">
                <a:solidFill>
                  <a:srgbClr val="7A8C96"/>
                </a:solidFill>
                <a:latin typeface="Calibri" pitchFamily="34" charset="0"/>
                <a:ea typeface="Calibri" pitchFamily="34" charset="-122"/>
                <a:cs typeface="Calibri" pitchFamily="34" charset="-120"/>
              </a:rPr>
              <a:t>Five overlapping diffusion curves, each capturing a different set of companies. The fifth curve, in amber, is the extension the Scottsdale presentation stopped short of.</a:t>
            </a:r>
            <a:endParaRPr lang="en-US" sz="1200" dirty="0"/>
          </a:p>
        </p:txBody>
      </p:sp>
      <p:sp>
        <p:nvSpPr>
          <p:cNvPr id="6" name="Text 3"/>
          <p:cNvSpPr/>
          <p:nvPr/>
        </p:nvSpPr>
        <p:spPr>
          <a:xfrm>
            <a:off x="457200" y="6446520"/>
            <a:ext cx="5943600" cy="274320"/>
          </a:xfrm>
          <a:prstGeom prst="rect">
            <a:avLst/>
          </a:prstGeom>
          <a:noFill/>
          <a:ln/>
        </p:spPr>
        <p:txBody>
          <a:bodyPr wrap="square" rtlCol="0" anchor="ctr"/>
          <a:lstStyle/>
          <a:p>
            <a:pPr algn="l" indent="0" marL="0">
              <a:buNone/>
            </a:pPr>
            <a:r>
              <a:rPr lang="en-US" sz="900" dirty="0">
                <a:solidFill>
                  <a:srgbClr val="7A8C96"/>
                </a:solidFill>
                <a:latin typeface="Calibri" pitchFamily="34" charset="0"/>
                <a:ea typeface="Calibri" pitchFamily="34" charset="-122"/>
                <a:cs typeface="Calibri" pitchFamily="34" charset="-120"/>
              </a:rPr>
              <a:t>THE DYNAMIC MARKETS MODEL</a:t>
            </a:r>
            <a:endParaRPr lang="en-US" sz="900" dirty="0"/>
          </a:p>
        </p:txBody>
      </p:sp>
      <p:sp>
        <p:nvSpPr>
          <p:cNvPr id="7" name="Text 4"/>
          <p:cNvSpPr/>
          <p:nvPr/>
        </p:nvSpPr>
        <p:spPr>
          <a:xfrm>
            <a:off x="4419295" y="6446520"/>
            <a:ext cx="7315200" cy="274320"/>
          </a:xfrm>
          <a:prstGeom prst="rect">
            <a:avLst/>
          </a:prstGeom>
          <a:noFill/>
          <a:ln/>
        </p:spPr>
        <p:txBody>
          <a:bodyPr wrap="square" rtlCol="0" anchor="ctr"/>
          <a:lstStyle/>
          <a:p>
            <a:pPr algn="r" indent="0" marL="0">
              <a:buNone/>
            </a:pPr>
            <a:r>
              <a:rPr lang="en-US" sz="900" dirty="0">
                <a:solidFill>
                  <a:srgbClr val="7A8C96"/>
                </a:solidFill>
                <a:latin typeface="Calibri" pitchFamily="34" charset="0"/>
                <a:ea typeface="Calibri" pitchFamily="34" charset="-122"/>
                <a:cs typeface="Calibri" pitchFamily="34" charset="-120"/>
              </a:rPr>
              <a:t>SCENARIO PLANNING METHODOLOGY SERIES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9144000" cy="320040"/>
          </a:xfrm>
          <a:prstGeom prst="rect">
            <a:avLst/>
          </a:prstGeom>
          <a:noFill/>
          <a:ln/>
        </p:spPr>
        <p:txBody>
          <a:bodyPr wrap="square" rtlCol="0" anchor="ctr"/>
          <a:lstStyle/>
          <a:p>
            <a:pPr indent="0" marL="0">
              <a:buNone/>
            </a:pPr>
            <a:r>
              <a:rPr lang="en-US" sz="1200" b="1" spc="150" kern="0" dirty="0">
                <a:solidFill>
                  <a:srgbClr val="C97A10"/>
                </a:solidFill>
                <a:latin typeface="Calibri" pitchFamily="34" charset="0"/>
                <a:ea typeface="Calibri" pitchFamily="34" charset="-122"/>
                <a:cs typeface="Calibri" pitchFamily="34" charset="-120"/>
              </a:rPr>
              <a:t>NAMED PLAINLY</a:t>
            </a:r>
            <a:endParaRPr lang="en-US" sz="1200" dirty="0"/>
          </a:p>
        </p:txBody>
      </p:sp>
      <p:sp>
        <p:nvSpPr>
          <p:cNvPr id="3" name="Text 1"/>
          <p:cNvSpPr/>
          <p:nvPr/>
        </p:nvSpPr>
        <p:spPr>
          <a:xfrm>
            <a:off x="640080" y="822960"/>
            <a:ext cx="10908792" cy="685800"/>
          </a:xfrm>
          <a:prstGeom prst="rect">
            <a:avLst/>
          </a:prstGeom>
          <a:noFill/>
          <a:ln/>
        </p:spPr>
        <p:txBody>
          <a:bodyPr wrap="square" rtlCol="0" anchor="ctr"/>
          <a:lstStyle/>
          <a:p>
            <a:pPr algn="ctr" indent="0" marL="0">
              <a:buNone/>
            </a:pPr>
            <a:r>
              <a:rPr lang="en-US" sz="2600" b="1" dirty="0">
                <a:solidFill>
                  <a:srgbClr val="028090"/>
                </a:solidFill>
                <a:latin typeface="Georgia" pitchFamily="34" charset="0"/>
                <a:ea typeface="Georgia" pitchFamily="34" charset="-122"/>
                <a:cs typeface="Georgia" pitchFamily="34" charset="-120"/>
              </a:rPr>
              <a:t>The Five Stages</a:t>
            </a:r>
            <a:endParaRPr lang="en-US" sz="2600" dirty="0"/>
          </a:p>
        </p:txBody>
      </p:sp>
      <p:pic>
        <p:nvPicPr>
          <p:cNvPr id="4" name="Image 0" descr="/home/claude/deck_dmm/figures/fig_five_stages.png">    </p:cNvPr>
          <p:cNvPicPr>
            <a:picLocks noChangeAspect="1"/>
          </p:cNvPicPr>
          <p:nvPr/>
        </p:nvPicPr>
        <p:blipFill>
          <a:blip r:embed="rId1"/>
          <a:stretch>
            <a:fillRect/>
          </a:stretch>
        </p:blipFill>
        <p:spPr>
          <a:xfrm>
            <a:off x="2007776" y="1554480"/>
            <a:ext cx="8176143" cy="3291840"/>
          </a:xfrm>
          <a:prstGeom prst="rect">
            <a:avLst/>
          </a:prstGeom>
        </p:spPr>
      </p:pic>
      <p:sp>
        <p:nvSpPr>
          <p:cNvPr id="5" name="Text 2"/>
          <p:cNvSpPr/>
          <p:nvPr/>
        </p:nvSpPr>
        <p:spPr>
          <a:xfrm>
            <a:off x="1097280" y="4983480"/>
            <a:ext cx="9994392" cy="548640"/>
          </a:xfrm>
          <a:prstGeom prst="rect">
            <a:avLst/>
          </a:prstGeom>
          <a:noFill/>
          <a:ln/>
        </p:spPr>
        <p:txBody>
          <a:bodyPr wrap="square" rtlCol="0" anchor="ctr"/>
          <a:lstStyle/>
          <a:p>
            <a:pPr algn="ctr" indent="0" marL="0">
              <a:lnSpc>
                <a:spcPct val="125000"/>
              </a:lnSpc>
              <a:buNone/>
            </a:pPr>
            <a:r>
              <a:rPr lang="en-US" sz="1200" i="1" dirty="0">
                <a:solidFill>
                  <a:srgbClr val="7A8C96"/>
                </a:solidFill>
                <a:latin typeface="Calibri" pitchFamily="34" charset="0"/>
                <a:ea typeface="Calibri" pitchFamily="34" charset="-122"/>
                <a:cs typeface="Calibri" pitchFamily="34" charset="-120"/>
              </a:rPr>
              <a:t>Four of these were already visible to any competent industry analyst by the late 1990s. The fifth was not.</a:t>
            </a:r>
            <a:endParaRPr lang="en-US" sz="1200" dirty="0"/>
          </a:p>
        </p:txBody>
      </p:sp>
      <p:sp>
        <p:nvSpPr>
          <p:cNvPr id="6" name="Text 3"/>
          <p:cNvSpPr/>
          <p:nvPr/>
        </p:nvSpPr>
        <p:spPr>
          <a:xfrm>
            <a:off x="457200" y="6446520"/>
            <a:ext cx="5943600" cy="274320"/>
          </a:xfrm>
          <a:prstGeom prst="rect">
            <a:avLst/>
          </a:prstGeom>
          <a:noFill/>
          <a:ln/>
        </p:spPr>
        <p:txBody>
          <a:bodyPr wrap="square" rtlCol="0" anchor="ctr"/>
          <a:lstStyle/>
          <a:p>
            <a:pPr algn="l" indent="0" marL="0">
              <a:buNone/>
            </a:pPr>
            <a:r>
              <a:rPr lang="en-US" sz="900" dirty="0">
                <a:solidFill>
                  <a:srgbClr val="7A8C96"/>
                </a:solidFill>
                <a:latin typeface="Calibri" pitchFamily="34" charset="0"/>
                <a:ea typeface="Calibri" pitchFamily="34" charset="-122"/>
                <a:cs typeface="Calibri" pitchFamily="34" charset="-120"/>
              </a:rPr>
              <a:t>THE DYNAMIC MARKETS MODEL</a:t>
            </a:r>
            <a:endParaRPr lang="en-US" sz="900" dirty="0"/>
          </a:p>
        </p:txBody>
      </p:sp>
      <p:sp>
        <p:nvSpPr>
          <p:cNvPr id="7" name="Text 4"/>
          <p:cNvSpPr/>
          <p:nvPr/>
        </p:nvSpPr>
        <p:spPr>
          <a:xfrm>
            <a:off x="4419295" y="6446520"/>
            <a:ext cx="7315200" cy="274320"/>
          </a:xfrm>
          <a:prstGeom prst="rect">
            <a:avLst/>
          </a:prstGeom>
          <a:noFill/>
          <a:ln/>
        </p:spPr>
        <p:txBody>
          <a:bodyPr wrap="square" rtlCol="0" anchor="ctr"/>
          <a:lstStyle/>
          <a:p>
            <a:pPr algn="r" indent="0" marL="0">
              <a:buNone/>
            </a:pPr>
            <a:r>
              <a:rPr lang="en-US" sz="900" dirty="0">
                <a:solidFill>
                  <a:srgbClr val="7A8C96"/>
                </a:solidFill>
                <a:latin typeface="Calibri" pitchFamily="34" charset="0"/>
                <a:ea typeface="Calibri" pitchFamily="34" charset="-122"/>
                <a:cs typeface="Calibri" pitchFamily="34" charset="-120"/>
              </a:rPr>
              <a:t>SCENARIO PLANNING METHODOLOGY SERIES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rtlCol="0" anchor="ctr"/>
          <a:lstStyle/>
          <a:p>
            <a:pPr indent="0" marL="0">
              <a:buNone/>
            </a:pPr>
            <a:r>
              <a:rPr lang="en-US" sz="1300" b="1" spc="200" kern="0" dirty="0">
                <a:solidFill>
                  <a:srgbClr val="C97A10"/>
                </a:solidFill>
                <a:latin typeface="Calibri" pitchFamily="34" charset="0"/>
                <a:ea typeface="Calibri" pitchFamily="34" charset="-122"/>
                <a:cs typeface="Calibri" pitchFamily="34" charset="-120"/>
              </a:rPr>
              <a:t>CREDIT WHERE DUE</a:t>
            </a:r>
            <a:endParaRPr lang="en-US" sz="1300" dirty="0"/>
          </a:p>
        </p:txBody>
      </p:sp>
      <p:sp>
        <p:nvSpPr>
          <p:cNvPr id="3" name="Text 1"/>
          <p:cNvSpPr/>
          <p:nvPr/>
        </p:nvSpPr>
        <p:spPr>
          <a:xfrm>
            <a:off x="640080" y="914400"/>
            <a:ext cx="10908792" cy="1188720"/>
          </a:xfrm>
          <a:prstGeom prst="rect">
            <a:avLst/>
          </a:prstGeom>
          <a:noFill/>
          <a:ln/>
        </p:spPr>
        <p:txBody>
          <a:bodyPr wrap="square" rtlCol="0" anchor="ctr"/>
          <a:lstStyle/>
          <a:p>
            <a:pPr indent="0" marL="0">
              <a:lnSpc>
                <a:spcPct val="115000"/>
              </a:lnSpc>
              <a:buNone/>
            </a:pPr>
            <a:r>
              <a:rPr lang="en-US" sz="2700" b="1" dirty="0">
                <a:solidFill>
                  <a:srgbClr val="028090"/>
                </a:solidFill>
                <a:latin typeface="Georgia" pitchFamily="34" charset="0"/>
                <a:ea typeface="Georgia" pitchFamily="34" charset="-122"/>
                <a:cs typeface="Georgia" pitchFamily="34" charset="-120"/>
              </a:rPr>
              <a:t>Two other frameworks overlap —</a:t>
            </a:r>
            <a:endParaRPr lang="en-US" sz="2700" dirty="0"/>
          </a:p>
          <a:p>
            <a:pPr indent="0" marL="0">
              <a:lnSpc>
                <a:spcPct val="115000"/>
              </a:lnSpc>
              <a:buNone/>
            </a:pPr>
            <a:r>
              <a:rPr lang="en-US" sz="2700" b="1" dirty="0">
                <a:solidFill>
                  <a:srgbClr val="028090"/>
                </a:solidFill>
                <a:latin typeface="Georgia" pitchFamily="34" charset="0"/>
                <a:ea typeface="Georgia" pitchFamily="34" charset="-122"/>
                <a:cs typeface="Georgia" pitchFamily="34" charset="-120"/>
              </a:rPr>
              <a:t>and both are worth naming</a:t>
            </a:r>
            <a:endParaRPr lang="en-US" sz="2700" dirty="0"/>
          </a:p>
        </p:txBody>
      </p:sp>
      <p:sp>
        <p:nvSpPr>
          <p:cNvPr id="4" name="Shape 2"/>
          <p:cNvSpPr/>
          <p:nvPr/>
        </p:nvSpPr>
        <p:spPr>
          <a:xfrm>
            <a:off x="822960" y="2286000"/>
            <a:ext cx="5120640" cy="3566160"/>
          </a:xfrm>
          <a:prstGeom prst="roundRect">
            <a:avLst>
              <a:gd name="adj" fmla="val 2051"/>
            </a:avLst>
          </a:prstGeom>
          <a:solidFill>
            <a:srgbClr val="F4F6F7"/>
          </a:solidFill>
          <a:ln/>
        </p:spPr>
      </p:sp>
      <p:sp>
        <p:nvSpPr>
          <p:cNvPr id="5" name="Text 3"/>
          <p:cNvSpPr/>
          <p:nvPr/>
        </p:nvSpPr>
        <p:spPr>
          <a:xfrm>
            <a:off x="1143000" y="2560320"/>
            <a:ext cx="4480560" cy="914400"/>
          </a:xfrm>
          <a:prstGeom prst="rect">
            <a:avLst/>
          </a:prstGeom>
          <a:noFill/>
          <a:ln/>
        </p:spPr>
        <p:txBody>
          <a:bodyPr wrap="square" rtlCol="0" anchor="ctr"/>
          <a:lstStyle/>
          <a:p>
            <a:pPr indent="0" marL="0">
              <a:buNone/>
            </a:pPr>
            <a:r>
              <a:rPr lang="en-US" sz="1550" b="1" dirty="0">
                <a:solidFill>
                  <a:srgbClr val="36454F"/>
                </a:solidFill>
                <a:latin typeface="Calibri" pitchFamily="34" charset="0"/>
                <a:ea typeface="Calibri" pitchFamily="34" charset="-122"/>
                <a:cs typeface="Calibri" pitchFamily="34" charset="-120"/>
              </a:rPr>
              <a:t>Red Hat's overlapping S-curves</a:t>
            </a:r>
            <a:endParaRPr lang="en-US" sz="1550" dirty="0"/>
          </a:p>
        </p:txBody>
      </p:sp>
      <p:sp>
        <p:nvSpPr>
          <p:cNvPr id="6" name="Text 4"/>
          <p:cNvSpPr/>
          <p:nvPr/>
        </p:nvSpPr>
        <p:spPr>
          <a:xfrm>
            <a:off x="1143000" y="3520440"/>
            <a:ext cx="4480560" cy="2194560"/>
          </a:xfrm>
          <a:prstGeom prst="rect">
            <a:avLst/>
          </a:prstGeom>
          <a:noFill/>
          <a:ln/>
        </p:spPr>
        <p:txBody>
          <a:bodyPr wrap="square" rtlCol="0" anchor="ctr"/>
          <a:lstStyle/>
          <a:p>
            <a:pPr indent="0" marL="0">
              <a:lnSpc>
                <a:spcPct val="135000"/>
              </a:lnSpc>
              <a:buNone/>
            </a:pPr>
            <a:r>
              <a:rPr lang="en-US" sz="1300" dirty="0">
                <a:solidFill>
                  <a:srgbClr val="7A8C96"/>
                </a:solidFill>
                <a:latin typeface="Calibri" pitchFamily="34" charset="0"/>
                <a:ea typeface="Calibri" pitchFamily="34" charset="-122"/>
                <a:cs typeface="Calibri" pitchFamily="34" charset="-120"/>
              </a:rPr>
              <a:t>A newer technology's rise beginning while an older one is still near its peak. A different question — which technology displaces the other, not which company captures value within one technology's own five stages.</a:t>
            </a:r>
            <a:endParaRPr lang="en-US" sz="1300" dirty="0"/>
          </a:p>
        </p:txBody>
      </p:sp>
      <p:sp>
        <p:nvSpPr>
          <p:cNvPr id="7" name="Shape 5"/>
          <p:cNvSpPr/>
          <p:nvPr/>
        </p:nvSpPr>
        <p:spPr>
          <a:xfrm>
            <a:off x="6263640" y="2286000"/>
            <a:ext cx="5120640" cy="3566160"/>
          </a:xfrm>
          <a:prstGeom prst="roundRect">
            <a:avLst>
              <a:gd name="adj" fmla="val 2051"/>
            </a:avLst>
          </a:prstGeom>
          <a:solidFill>
            <a:srgbClr val="F4F6F7"/>
          </a:solidFill>
          <a:ln/>
        </p:spPr>
      </p:sp>
      <p:sp>
        <p:nvSpPr>
          <p:cNvPr id="8" name="Text 6"/>
          <p:cNvSpPr/>
          <p:nvPr/>
        </p:nvSpPr>
        <p:spPr>
          <a:xfrm>
            <a:off x="6583680" y="2560320"/>
            <a:ext cx="4480560" cy="914400"/>
          </a:xfrm>
          <a:prstGeom prst="rect">
            <a:avLst/>
          </a:prstGeom>
          <a:noFill/>
          <a:ln/>
        </p:spPr>
        <p:txBody>
          <a:bodyPr wrap="square" rtlCol="0" anchor="ctr"/>
          <a:lstStyle/>
          <a:p>
            <a:pPr indent="0" marL="0">
              <a:buNone/>
            </a:pPr>
            <a:r>
              <a:rPr lang="en-US" sz="1550" b="1" dirty="0">
                <a:solidFill>
                  <a:srgbClr val="36454F"/>
                </a:solidFill>
                <a:latin typeface="Calibri" pitchFamily="34" charset="0"/>
                <a:ea typeface="Calibri" pitchFamily="34" charset="-122"/>
                <a:cs typeface="Calibri" pitchFamily="34" charset="-120"/>
              </a:rPr>
              <a:t>Grant &amp; Grossman's apps-infrastructure cycle</a:t>
            </a:r>
            <a:endParaRPr lang="en-US" sz="1550" dirty="0"/>
          </a:p>
        </p:txBody>
      </p:sp>
      <p:sp>
        <p:nvSpPr>
          <p:cNvPr id="9" name="Text 7"/>
          <p:cNvSpPr/>
          <p:nvPr/>
        </p:nvSpPr>
        <p:spPr>
          <a:xfrm>
            <a:off x="6583680" y="3520440"/>
            <a:ext cx="4480560" cy="2194560"/>
          </a:xfrm>
          <a:prstGeom prst="rect">
            <a:avLst/>
          </a:prstGeom>
          <a:noFill/>
          <a:ln/>
        </p:spPr>
        <p:txBody>
          <a:bodyPr wrap="square" rtlCol="0" anchor="ctr"/>
          <a:lstStyle/>
          <a:p>
            <a:pPr indent="0" marL="0">
              <a:lnSpc>
                <a:spcPct val="135000"/>
              </a:lnSpc>
              <a:buNone/>
            </a:pPr>
            <a:r>
              <a:rPr lang="en-US" sz="1300" dirty="0">
                <a:solidFill>
                  <a:srgbClr val="7A8C96"/>
                </a:solidFill>
                <a:latin typeface="Calibri" pitchFamily="34" charset="0"/>
                <a:ea typeface="Calibri" pitchFamily="34" charset="-122"/>
                <a:cs typeface="Calibri" pitchFamily="34" charset="-120"/>
              </a:rPr>
              <a:t>Applications and infrastructure perpetually begetting each other across full technology epochs. A different resolution — this model works within a single epoch's five stages, not across many.</a:t>
            </a:r>
            <a:endParaRPr lang="en-US" sz="1300" dirty="0"/>
          </a:p>
        </p:txBody>
      </p:sp>
      <p:sp>
        <p:nvSpPr>
          <p:cNvPr id="10" name="Text 8"/>
          <p:cNvSpPr/>
          <p:nvPr/>
        </p:nvSpPr>
        <p:spPr>
          <a:xfrm>
            <a:off x="457200" y="6446520"/>
            <a:ext cx="5943600" cy="274320"/>
          </a:xfrm>
          <a:prstGeom prst="rect">
            <a:avLst/>
          </a:prstGeom>
          <a:noFill/>
          <a:ln/>
        </p:spPr>
        <p:txBody>
          <a:bodyPr wrap="square" rtlCol="0" anchor="ctr"/>
          <a:lstStyle/>
          <a:p>
            <a:pPr algn="l" indent="0" marL="0">
              <a:buNone/>
            </a:pPr>
            <a:r>
              <a:rPr lang="en-US" sz="900" dirty="0">
                <a:solidFill>
                  <a:srgbClr val="7A8C96"/>
                </a:solidFill>
                <a:latin typeface="Calibri" pitchFamily="34" charset="0"/>
                <a:ea typeface="Calibri" pitchFamily="34" charset="-122"/>
                <a:cs typeface="Calibri" pitchFamily="34" charset="-120"/>
              </a:rPr>
              <a:t>THE DYNAMIC MARKETS MODEL</a:t>
            </a:r>
            <a:endParaRPr lang="en-US" sz="900" dirty="0"/>
          </a:p>
        </p:txBody>
      </p:sp>
      <p:sp>
        <p:nvSpPr>
          <p:cNvPr id="11" name="Text 9"/>
          <p:cNvSpPr/>
          <p:nvPr/>
        </p:nvSpPr>
        <p:spPr>
          <a:xfrm>
            <a:off x="4419295" y="6446520"/>
            <a:ext cx="7315200" cy="274320"/>
          </a:xfrm>
          <a:prstGeom prst="rect">
            <a:avLst/>
          </a:prstGeom>
          <a:noFill/>
          <a:ln/>
        </p:spPr>
        <p:txBody>
          <a:bodyPr wrap="square" rtlCol="0" anchor="ctr"/>
          <a:lstStyle/>
          <a:p>
            <a:pPr algn="r" indent="0" marL="0">
              <a:buNone/>
            </a:pPr>
            <a:r>
              <a:rPr lang="en-US" sz="900" dirty="0">
                <a:solidFill>
                  <a:srgbClr val="7A8C96"/>
                </a:solidFill>
                <a:latin typeface="Calibri" pitchFamily="34" charset="0"/>
                <a:ea typeface="Calibri" pitchFamily="34" charset="-122"/>
                <a:cs typeface="Calibri" pitchFamily="34" charset="-120"/>
              </a:rPr>
              <a:t>SCENARIO PLANNING METHODOLOGY SERIES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7315200" cy="320040"/>
          </a:xfrm>
          <a:prstGeom prst="rect">
            <a:avLst/>
          </a:prstGeom>
          <a:noFill/>
          <a:ln/>
        </p:spPr>
        <p:txBody>
          <a:bodyPr wrap="square" rtlCol="0" anchor="ctr"/>
          <a:lstStyle/>
          <a:p>
            <a:pPr indent="0" marL="0">
              <a:buNone/>
            </a:pPr>
            <a:r>
              <a:rPr lang="en-US" sz="1300" b="1" spc="200" kern="0" dirty="0">
                <a:solidFill>
                  <a:srgbClr val="C97A10"/>
                </a:solidFill>
                <a:latin typeface="Calibri" pitchFamily="34" charset="0"/>
                <a:ea typeface="Calibri" pitchFamily="34" charset="-122"/>
                <a:cs typeface="Calibri" pitchFamily="34" charset="-120"/>
              </a:rPr>
              <a:t>LEFT OPEN, ON PURPOSE</a:t>
            </a:r>
            <a:endParaRPr lang="en-US" sz="1300" dirty="0"/>
          </a:p>
        </p:txBody>
      </p:sp>
      <p:sp>
        <p:nvSpPr>
          <p:cNvPr id="3" name="Text 1"/>
          <p:cNvSpPr/>
          <p:nvPr/>
        </p:nvSpPr>
        <p:spPr>
          <a:xfrm>
            <a:off x="640080" y="914400"/>
            <a:ext cx="10908792" cy="1188720"/>
          </a:xfrm>
          <a:prstGeom prst="rect">
            <a:avLst/>
          </a:prstGeom>
          <a:noFill/>
          <a:ln/>
        </p:spPr>
        <p:txBody>
          <a:bodyPr wrap="square" rtlCol="0" anchor="ctr"/>
          <a:lstStyle/>
          <a:p>
            <a:pPr indent="0" marL="0">
              <a:lnSpc>
                <a:spcPct val="115000"/>
              </a:lnSpc>
              <a:buNone/>
            </a:pPr>
            <a:r>
              <a:rPr lang="en-US" sz="2700" b="1" dirty="0">
                <a:solidFill>
                  <a:srgbClr val="028090"/>
                </a:solidFill>
                <a:latin typeface="Georgia" pitchFamily="34" charset="0"/>
                <a:ea typeface="Georgia" pitchFamily="34" charset="-122"/>
                <a:cs typeface="Georgia" pitchFamily="34" charset="-120"/>
              </a:rPr>
              <a:t>Knowing where value goes is not</a:t>
            </a:r>
            <a:endParaRPr lang="en-US" sz="2700" dirty="0"/>
          </a:p>
          <a:p>
            <a:pPr indent="0" marL="0">
              <a:lnSpc>
                <a:spcPct val="115000"/>
              </a:lnSpc>
              <a:buNone/>
            </a:pPr>
            <a:r>
              <a:rPr lang="en-US" sz="2700" b="1" dirty="0">
                <a:solidFill>
                  <a:srgbClr val="028090"/>
                </a:solidFill>
                <a:latin typeface="Georgia" pitchFamily="34" charset="0"/>
                <a:ea typeface="Georgia" pitchFamily="34" charset="-122"/>
                <a:cs typeface="Georgia" pitchFamily="34" charset="-120"/>
              </a:rPr>
              <a:t>the same as knowing the shape of the fight</a:t>
            </a:r>
            <a:endParaRPr lang="en-US" sz="2700" dirty="0"/>
          </a:p>
        </p:txBody>
      </p:sp>
      <p:sp>
        <p:nvSpPr>
          <p:cNvPr id="4" name="Text 2"/>
          <p:cNvSpPr/>
          <p:nvPr/>
        </p:nvSpPr>
        <p:spPr>
          <a:xfrm>
            <a:off x="1188720" y="2377440"/>
            <a:ext cx="9811512" cy="1463040"/>
          </a:xfrm>
          <a:prstGeom prst="rect">
            <a:avLst/>
          </a:prstGeom>
          <a:noFill/>
          <a:ln/>
        </p:spPr>
        <p:txBody>
          <a:bodyPr wrap="square" rtlCol="0" anchor="ctr"/>
          <a:lstStyle/>
          <a:p>
            <a:pPr indent="0" marL="0">
              <a:lnSpc>
                <a:spcPct val="140000"/>
              </a:lnSpc>
              <a:buNone/>
            </a:pPr>
            <a:r>
              <a:rPr lang="en-US" sz="1550" dirty="0">
                <a:solidFill>
                  <a:srgbClr val="36454F"/>
                </a:solidFill>
                <a:latin typeface="Calibri" pitchFamily="34" charset="0"/>
                <a:ea typeface="Calibri" pitchFamily="34" charset="-122"/>
                <a:cs typeface="Calibri" pitchFamily="34" charset="-120"/>
              </a:rPr>
              <a:t>Are there many viable competitors at a given stage, a handful, or effectively one? That is a genuinely separate question, with its own mechanism and its own historical testing — and it deserves its own treatment rather than a rushed answer appended to this one.</a:t>
            </a:r>
            <a:endParaRPr lang="en-US" sz="1550" dirty="0"/>
          </a:p>
        </p:txBody>
      </p:sp>
      <p:sp>
        <p:nvSpPr>
          <p:cNvPr id="5" name="Text 3"/>
          <p:cNvSpPr/>
          <p:nvPr/>
        </p:nvSpPr>
        <p:spPr>
          <a:xfrm>
            <a:off x="457200" y="6446520"/>
            <a:ext cx="5943600" cy="274320"/>
          </a:xfrm>
          <a:prstGeom prst="rect">
            <a:avLst/>
          </a:prstGeom>
          <a:noFill/>
          <a:ln/>
        </p:spPr>
        <p:txBody>
          <a:bodyPr wrap="square" rtlCol="0" anchor="ctr"/>
          <a:lstStyle/>
          <a:p>
            <a:pPr algn="l" indent="0" marL="0">
              <a:buNone/>
            </a:pPr>
            <a:r>
              <a:rPr lang="en-US" sz="900" dirty="0">
                <a:solidFill>
                  <a:srgbClr val="7A8C96"/>
                </a:solidFill>
                <a:latin typeface="Calibri" pitchFamily="34" charset="0"/>
                <a:ea typeface="Calibri" pitchFamily="34" charset="-122"/>
                <a:cs typeface="Calibri" pitchFamily="34" charset="-120"/>
              </a:rPr>
              <a:t>THE DYNAMIC MARKETS MODEL</a:t>
            </a:r>
            <a:endParaRPr lang="en-US" sz="900" dirty="0"/>
          </a:p>
        </p:txBody>
      </p:sp>
      <p:sp>
        <p:nvSpPr>
          <p:cNvPr id="6" name="Text 4"/>
          <p:cNvSpPr/>
          <p:nvPr/>
        </p:nvSpPr>
        <p:spPr>
          <a:xfrm>
            <a:off x="4419295" y="6446520"/>
            <a:ext cx="7315200" cy="274320"/>
          </a:xfrm>
          <a:prstGeom prst="rect">
            <a:avLst/>
          </a:prstGeom>
          <a:noFill/>
          <a:ln/>
        </p:spPr>
        <p:txBody>
          <a:bodyPr wrap="square" rtlCol="0" anchor="ctr"/>
          <a:lstStyle/>
          <a:p>
            <a:pPr algn="r" indent="0" marL="0">
              <a:buNone/>
            </a:pPr>
            <a:r>
              <a:rPr lang="en-US" sz="900" dirty="0">
                <a:solidFill>
                  <a:srgbClr val="7A8C96"/>
                </a:solidFill>
                <a:latin typeface="Calibri" pitchFamily="34" charset="0"/>
                <a:ea typeface="Calibri" pitchFamily="34" charset="-122"/>
                <a:cs typeface="Calibri" pitchFamily="34" charset="-120"/>
              </a:rPr>
              <a:t>SCENARIO PLANNING METHODOLOGY SERIES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rtlCol="0" anchor="ctr"/>
          <a:lstStyle/>
          <a:p>
            <a:pPr indent="0" marL="0">
              <a:buNone/>
            </a:pPr>
            <a:r>
              <a:rPr lang="en-US" sz="1300" b="1" spc="200" kern="0" dirty="0">
                <a:solidFill>
                  <a:srgbClr val="C97A10"/>
                </a:solidFill>
                <a:latin typeface="Calibri" pitchFamily="34" charset="0"/>
                <a:ea typeface="Calibri" pitchFamily="34" charset="-122"/>
                <a:cs typeface="Calibri" pitchFamily="34" charset="-120"/>
              </a:rPr>
              <a:t>IN PRACTICE</a:t>
            </a:r>
            <a:endParaRPr lang="en-US" sz="1300" dirty="0"/>
          </a:p>
        </p:txBody>
      </p:sp>
      <p:sp>
        <p:nvSpPr>
          <p:cNvPr id="3" name="Text 1"/>
          <p:cNvSpPr/>
          <p:nvPr/>
        </p:nvSpPr>
        <p:spPr>
          <a:xfrm>
            <a:off x="640080" y="804672"/>
            <a:ext cx="10908792" cy="640080"/>
          </a:xfrm>
          <a:prstGeom prst="rect">
            <a:avLst/>
          </a:prstGeom>
          <a:noFill/>
          <a:ln/>
        </p:spPr>
        <p:txBody>
          <a:bodyPr wrap="square" rtlCol="0" anchor="ctr"/>
          <a:lstStyle/>
          <a:p>
            <a:pPr indent="0" marL="0">
              <a:buNone/>
            </a:pPr>
            <a:r>
              <a:rPr lang="en-US" sz="2800" b="1" dirty="0">
                <a:solidFill>
                  <a:srgbClr val="028090"/>
                </a:solidFill>
                <a:latin typeface="Georgia" pitchFamily="34" charset="0"/>
                <a:ea typeface="Georgia" pitchFamily="34" charset="-122"/>
                <a:cs typeface="Georgia" pitchFamily="34" charset="-120"/>
              </a:rPr>
              <a:t>Locating a Stage From the Inside</a:t>
            </a:r>
            <a:endParaRPr lang="en-US" sz="2800" dirty="0"/>
          </a:p>
        </p:txBody>
      </p:sp>
      <p:sp>
        <p:nvSpPr>
          <p:cNvPr id="4" name="Text 2"/>
          <p:cNvSpPr/>
          <p:nvPr/>
        </p:nvSpPr>
        <p:spPr>
          <a:xfrm>
            <a:off x="640080" y="1371600"/>
            <a:ext cx="10908792" cy="365760"/>
          </a:xfrm>
          <a:prstGeom prst="rect">
            <a:avLst/>
          </a:prstGeom>
          <a:noFill/>
          <a:ln/>
        </p:spPr>
        <p:txBody>
          <a:bodyPr wrap="square" rtlCol="0" anchor="ctr"/>
          <a:lstStyle/>
          <a:p>
            <a:pPr indent="0" marL="0">
              <a:buNone/>
            </a:pPr>
            <a:r>
              <a:rPr lang="en-US" sz="1400" i="1" dirty="0">
                <a:solidFill>
                  <a:srgbClr val="7A8C96"/>
                </a:solidFill>
                <a:latin typeface="Calibri" pitchFamily="34" charset="0"/>
                <a:ea typeface="Calibri" pitchFamily="34" charset="-122"/>
                <a:cs typeface="Calibri" pitchFamily="34" charset="-120"/>
              </a:rPr>
              <a:t>Four markers, checkable in real time, not just in hindsight.</a:t>
            </a:r>
            <a:endParaRPr lang="en-US" sz="1400" dirty="0"/>
          </a:p>
        </p:txBody>
      </p:sp>
      <p:sp>
        <p:nvSpPr>
          <p:cNvPr id="5" name="Shape 3"/>
          <p:cNvSpPr/>
          <p:nvPr/>
        </p:nvSpPr>
        <p:spPr>
          <a:xfrm>
            <a:off x="640080" y="1920240"/>
            <a:ext cx="2606040" cy="4023360"/>
          </a:xfrm>
          <a:prstGeom prst="roundRect">
            <a:avLst>
              <a:gd name="adj" fmla="val 2807"/>
            </a:avLst>
          </a:prstGeom>
          <a:solidFill>
            <a:srgbClr val="F4F6F7"/>
          </a:solidFill>
          <a:ln/>
        </p:spPr>
      </p:sp>
      <p:sp>
        <p:nvSpPr>
          <p:cNvPr id="6" name="Shape 4"/>
          <p:cNvSpPr/>
          <p:nvPr/>
        </p:nvSpPr>
        <p:spPr>
          <a:xfrm>
            <a:off x="868680" y="2194560"/>
            <a:ext cx="457200" cy="457200"/>
          </a:xfrm>
          <a:prstGeom prst="ellipse">
            <a:avLst/>
          </a:prstGeom>
          <a:solidFill>
            <a:srgbClr val="028090"/>
          </a:solidFill>
          <a:ln/>
        </p:spPr>
      </p:sp>
      <p:sp>
        <p:nvSpPr>
          <p:cNvPr id="7" name="Text 5"/>
          <p:cNvSpPr/>
          <p:nvPr/>
        </p:nvSpPr>
        <p:spPr>
          <a:xfrm>
            <a:off x="868680" y="2194560"/>
            <a:ext cx="457200" cy="457200"/>
          </a:xfrm>
          <a:prstGeom prst="rect">
            <a:avLst/>
          </a:prstGeom>
          <a:noFill/>
          <a:ln/>
        </p:spPr>
        <p:txBody>
          <a:bodyPr wrap="square" rtlCol="0" anchor="ctr"/>
          <a:lstStyle/>
          <a:p>
            <a:pPr algn="ctr" indent="0" marL="0">
              <a:buNone/>
            </a:pPr>
            <a:r>
              <a:rPr lang="en-US" sz="1700" b="1" dirty="0">
                <a:solidFill>
                  <a:srgbClr val="FFFFFF"/>
                </a:solidFill>
                <a:latin typeface="Georgia" pitchFamily="34" charset="0"/>
                <a:ea typeface="Georgia" pitchFamily="34" charset="-122"/>
                <a:cs typeface="Georgia" pitchFamily="34" charset="-120"/>
              </a:rPr>
              <a:t>1</a:t>
            </a:r>
            <a:endParaRPr lang="en-US" sz="1700" dirty="0"/>
          </a:p>
        </p:txBody>
      </p:sp>
      <p:sp>
        <p:nvSpPr>
          <p:cNvPr id="8" name="Text 6"/>
          <p:cNvSpPr/>
          <p:nvPr/>
        </p:nvSpPr>
        <p:spPr>
          <a:xfrm>
            <a:off x="868680" y="2788920"/>
            <a:ext cx="2148840" cy="777240"/>
          </a:xfrm>
          <a:prstGeom prst="rect">
            <a:avLst/>
          </a:prstGeom>
          <a:noFill/>
          <a:ln/>
        </p:spPr>
        <p:txBody>
          <a:bodyPr wrap="square" rtlCol="0" anchor="ctr"/>
          <a:lstStyle/>
          <a:p>
            <a:pPr indent="0" marL="0">
              <a:lnSpc>
                <a:spcPct val="120000"/>
              </a:lnSpc>
              <a:buNone/>
            </a:pPr>
            <a:r>
              <a:rPr lang="en-US" sz="1250" b="1" dirty="0">
                <a:solidFill>
                  <a:srgbClr val="36454F"/>
                </a:solidFill>
                <a:latin typeface="Calibri" pitchFamily="34" charset="0"/>
                <a:ea typeface="Calibri" pitchFamily="34" charset="-122"/>
                <a:cs typeface="Calibri" pitchFamily="34" charset="-120"/>
              </a:rPr>
              <a:t>Where the capital is concentrating</a:t>
            </a:r>
            <a:endParaRPr lang="en-US" sz="1250" dirty="0"/>
          </a:p>
        </p:txBody>
      </p:sp>
      <p:sp>
        <p:nvSpPr>
          <p:cNvPr id="9" name="Text 7"/>
          <p:cNvSpPr/>
          <p:nvPr/>
        </p:nvSpPr>
        <p:spPr>
          <a:xfrm>
            <a:off x="868680" y="3611880"/>
            <a:ext cx="2148840" cy="2194560"/>
          </a:xfrm>
          <a:prstGeom prst="rect">
            <a:avLst/>
          </a:prstGeom>
          <a:noFill/>
          <a:ln/>
        </p:spPr>
        <p:txBody>
          <a:bodyPr wrap="square" rtlCol="0" anchor="ctr"/>
          <a:lstStyle/>
          <a:p>
            <a:pPr indent="0" marL="0">
              <a:lnSpc>
                <a:spcPct val="130000"/>
              </a:lnSpc>
              <a:buNone/>
            </a:pPr>
            <a:r>
              <a:rPr lang="en-US" sz="1080" dirty="0">
                <a:solidFill>
                  <a:srgbClr val="7A8C96"/>
                </a:solidFill>
                <a:latin typeface="Calibri" pitchFamily="34" charset="0"/>
                <a:ea typeface="Calibri" pitchFamily="34" charset="-122"/>
                <a:cs typeface="Calibri" pitchFamily="34" charset="-120"/>
              </a:rPr>
              <a:t>Heavy, rising investment in physical or foundational capacity signals the infrastructure stage — visible in spending data before it shows up in strategy documents.</a:t>
            </a:r>
            <a:endParaRPr lang="en-US" sz="1080" dirty="0"/>
          </a:p>
        </p:txBody>
      </p:sp>
      <p:sp>
        <p:nvSpPr>
          <p:cNvPr id="10" name="Shape 8"/>
          <p:cNvSpPr/>
          <p:nvPr/>
        </p:nvSpPr>
        <p:spPr>
          <a:xfrm>
            <a:off x="3429000" y="1920240"/>
            <a:ext cx="2606040" cy="4023360"/>
          </a:xfrm>
          <a:prstGeom prst="roundRect">
            <a:avLst>
              <a:gd name="adj" fmla="val 2807"/>
            </a:avLst>
          </a:prstGeom>
          <a:solidFill>
            <a:srgbClr val="F4F6F7"/>
          </a:solidFill>
          <a:ln/>
        </p:spPr>
      </p:sp>
      <p:sp>
        <p:nvSpPr>
          <p:cNvPr id="11" name="Shape 9"/>
          <p:cNvSpPr/>
          <p:nvPr/>
        </p:nvSpPr>
        <p:spPr>
          <a:xfrm>
            <a:off x="3657600" y="2194560"/>
            <a:ext cx="457200" cy="457200"/>
          </a:xfrm>
          <a:prstGeom prst="ellipse">
            <a:avLst/>
          </a:prstGeom>
          <a:solidFill>
            <a:srgbClr val="028090"/>
          </a:solidFill>
          <a:ln/>
        </p:spPr>
      </p:sp>
      <p:sp>
        <p:nvSpPr>
          <p:cNvPr id="12" name="Text 10"/>
          <p:cNvSpPr/>
          <p:nvPr/>
        </p:nvSpPr>
        <p:spPr>
          <a:xfrm>
            <a:off x="3657600" y="2194560"/>
            <a:ext cx="457200" cy="457200"/>
          </a:xfrm>
          <a:prstGeom prst="rect">
            <a:avLst/>
          </a:prstGeom>
          <a:noFill/>
          <a:ln/>
        </p:spPr>
        <p:txBody>
          <a:bodyPr wrap="square" rtlCol="0" anchor="ctr"/>
          <a:lstStyle/>
          <a:p>
            <a:pPr algn="ctr" indent="0" marL="0">
              <a:buNone/>
            </a:pPr>
            <a:r>
              <a:rPr lang="en-US" sz="1700" b="1" dirty="0">
                <a:solidFill>
                  <a:srgbClr val="FFFFFF"/>
                </a:solidFill>
                <a:latin typeface="Georgia" pitchFamily="34" charset="0"/>
                <a:ea typeface="Georgia" pitchFamily="34" charset="-122"/>
                <a:cs typeface="Georgia" pitchFamily="34" charset="-120"/>
              </a:rPr>
              <a:t>2</a:t>
            </a:r>
            <a:endParaRPr lang="en-US" sz="1700" dirty="0"/>
          </a:p>
        </p:txBody>
      </p:sp>
      <p:sp>
        <p:nvSpPr>
          <p:cNvPr id="13" name="Text 11"/>
          <p:cNvSpPr/>
          <p:nvPr/>
        </p:nvSpPr>
        <p:spPr>
          <a:xfrm>
            <a:off x="3657600" y="2788920"/>
            <a:ext cx="2148840" cy="777240"/>
          </a:xfrm>
          <a:prstGeom prst="rect">
            <a:avLst/>
          </a:prstGeom>
          <a:noFill/>
          <a:ln/>
        </p:spPr>
        <p:txBody>
          <a:bodyPr wrap="square" rtlCol="0" anchor="ctr"/>
          <a:lstStyle/>
          <a:p>
            <a:pPr indent="0" marL="0">
              <a:lnSpc>
                <a:spcPct val="120000"/>
              </a:lnSpc>
              <a:buNone/>
            </a:pPr>
            <a:r>
              <a:rPr lang="en-US" sz="1250" b="1" dirty="0">
                <a:solidFill>
                  <a:srgbClr val="36454F"/>
                </a:solidFill>
                <a:latin typeface="Calibri" pitchFamily="34" charset="0"/>
                <a:ea typeface="Calibri" pitchFamily="34" charset="-122"/>
                <a:cs typeface="Calibri" pitchFamily="34" charset="-120"/>
              </a:rPr>
              <a:t>The onset of network effects and switching costs</a:t>
            </a:r>
            <a:endParaRPr lang="en-US" sz="1250" dirty="0"/>
          </a:p>
        </p:txBody>
      </p:sp>
      <p:sp>
        <p:nvSpPr>
          <p:cNvPr id="14" name="Text 12"/>
          <p:cNvSpPr/>
          <p:nvPr/>
        </p:nvSpPr>
        <p:spPr>
          <a:xfrm>
            <a:off x="3657600" y="3611880"/>
            <a:ext cx="2148840" cy="2194560"/>
          </a:xfrm>
          <a:prstGeom prst="rect">
            <a:avLst/>
          </a:prstGeom>
          <a:noFill/>
          <a:ln/>
        </p:spPr>
        <p:txBody>
          <a:bodyPr wrap="square" rtlCol="0" anchor="ctr"/>
          <a:lstStyle/>
          <a:p>
            <a:pPr indent="0" marL="0">
              <a:lnSpc>
                <a:spcPct val="130000"/>
              </a:lnSpc>
              <a:buNone/>
            </a:pPr>
            <a:r>
              <a:rPr lang="en-US" sz="1080" dirty="0">
                <a:solidFill>
                  <a:srgbClr val="7A8C96"/>
                </a:solidFill>
                <a:latin typeface="Calibri" pitchFamily="34" charset="0"/>
                <a:ea typeface="Calibri" pitchFamily="34" charset="-122"/>
                <a:cs typeface="Calibri" pitchFamily="34" charset="-120"/>
              </a:rPr>
              <a:t>When customers begin to find leaving harder than staying, the shift to access has already begun, whether market-share numbers reflect it yet or not.</a:t>
            </a:r>
            <a:endParaRPr lang="en-US" sz="1080" dirty="0"/>
          </a:p>
        </p:txBody>
      </p:sp>
      <p:sp>
        <p:nvSpPr>
          <p:cNvPr id="15" name="Shape 13"/>
          <p:cNvSpPr/>
          <p:nvPr/>
        </p:nvSpPr>
        <p:spPr>
          <a:xfrm>
            <a:off x="6217920" y="1920240"/>
            <a:ext cx="2606040" cy="4023360"/>
          </a:xfrm>
          <a:prstGeom prst="roundRect">
            <a:avLst>
              <a:gd name="adj" fmla="val 2807"/>
            </a:avLst>
          </a:prstGeom>
          <a:solidFill>
            <a:srgbClr val="F4F6F7"/>
          </a:solidFill>
          <a:ln/>
        </p:spPr>
      </p:sp>
      <p:sp>
        <p:nvSpPr>
          <p:cNvPr id="16" name="Shape 14"/>
          <p:cNvSpPr/>
          <p:nvPr/>
        </p:nvSpPr>
        <p:spPr>
          <a:xfrm>
            <a:off x="6446520" y="2194560"/>
            <a:ext cx="457200" cy="457200"/>
          </a:xfrm>
          <a:prstGeom prst="ellipse">
            <a:avLst/>
          </a:prstGeom>
          <a:solidFill>
            <a:srgbClr val="028090"/>
          </a:solidFill>
          <a:ln/>
        </p:spPr>
      </p:sp>
      <p:sp>
        <p:nvSpPr>
          <p:cNvPr id="17" name="Text 15"/>
          <p:cNvSpPr/>
          <p:nvPr/>
        </p:nvSpPr>
        <p:spPr>
          <a:xfrm>
            <a:off x="6446520" y="2194560"/>
            <a:ext cx="457200" cy="457200"/>
          </a:xfrm>
          <a:prstGeom prst="rect">
            <a:avLst/>
          </a:prstGeom>
          <a:noFill/>
          <a:ln/>
        </p:spPr>
        <p:txBody>
          <a:bodyPr wrap="square" rtlCol="0" anchor="ctr"/>
          <a:lstStyle/>
          <a:p>
            <a:pPr algn="ctr" indent="0" marL="0">
              <a:buNone/>
            </a:pPr>
            <a:r>
              <a:rPr lang="en-US" sz="1700" b="1" dirty="0">
                <a:solidFill>
                  <a:srgbClr val="FFFFFF"/>
                </a:solidFill>
                <a:latin typeface="Georgia" pitchFamily="34" charset="0"/>
                <a:ea typeface="Georgia" pitchFamily="34" charset="-122"/>
                <a:cs typeface="Georgia" pitchFamily="34" charset="-120"/>
              </a:rPr>
              <a:t>3</a:t>
            </a:r>
            <a:endParaRPr lang="en-US" sz="1700" dirty="0"/>
          </a:p>
        </p:txBody>
      </p:sp>
      <p:sp>
        <p:nvSpPr>
          <p:cNvPr id="18" name="Text 16"/>
          <p:cNvSpPr/>
          <p:nvPr/>
        </p:nvSpPr>
        <p:spPr>
          <a:xfrm>
            <a:off x="6446520" y="2788920"/>
            <a:ext cx="2148840" cy="777240"/>
          </a:xfrm>
          <a:prstGeom prst="rect">
            <a:avLst/>
          </a:prstGeom>
          <a:noFill/>
          <a:ln/>
        </p:spPr>
        <p:txBody>
          <a:bodyPr wrap="square" rtlCol="0" anchor="ctr"/>
          <a:lstStyle/>
          <a:p>
            <a:pPr indent="0" marL="0">
              <a:lnSpc>
                <a:spcPct val="120000"/>
              </a:lnSpc>
              <a:buNone/>
            </a:pPr>
            <a:r>
              <a:rPr lang="en-US" sz="1250" b="1" dirty="0">
                <a:solidFill>
                  <a:srgbClr val="36454F"/>
                </a:solidFill>
                <a:latin typeface="Calibri" pitchFamily="34" charset="0"/>
                <a:ea typeface="Calibri" pitchFamily="34" charset="-122"/>
                <a:cs typeface="Calibri" pitchFamily="34" charset="-120"/>
              </a:rPr>
              <a:t>The count of viable generalists</a:t>
            </a:r>
            <a:endParaRPr lang="en-US" sz="1250" dirty="0"/>
          </a:p>
        </p:txBody>
      </p:sp>
      <p:sp>
        <p:nvSpPr>
          <p:cNvPr id="19" name="Text 17"/>
          <p:cNvSpPr/>
          <p:nvPr/>
        </p:nvSpPr>
        <p:spPr>
          <a:xfrm>
            <a:off x="6446520" y="3611880"/>
            <a:ext cx="2148840" cy="2194560"/>
          </a:xfrm>
          <a:prstGeom prst="rect">
            <a:avLst/>
          </a:prstGeom>
          <a:noFill/>
          <a:ln/>
        </p:spPr>
        <p:txBody>
          <a:bodyPr wrap="square" rtlCol="0" anchor="ctr"/>
          <a:lstStyle/>
          <a:p>
            <a:pPr indent="0" marL="0">
              <a:lnSpc>
                <a:spcPct val="130000"/>
              </a:lnSpc>
              <a:buNone/>
            </a:pPr>
            <a:r>
              <a:rPr lang="en-US" sz="1080" dirty="0">
                <a:solidFill>
                  <a:srgbClr val="7A8C96"/>
                </a:solidFill>
                <a:latin typeface="Calibri" pitchFamily="34" charset="0"/>
                <a:ea typeface="Calibri" pitchFamily="34" charset="-122"/>
                <a:cs typeface="Calibri" pitchFamily="34" charset="-120"/>
              </a:rPr>
              <a:t>Tracked over time, not checked once. A falling count is consolidation in progress; a stable count is a stage that has matured.</a:t>
            </a:r>
            <a:endParaRPr lang="en-US" sz="1080" dirty="0"/>
          </a:p>
        </p:txBody>
      </p:sp>
      <p:sp>
        <p:nvSpPr>
          <p:cNvPr id="20" name="Shape 18"/>
          <p:cNvSpPr/>
          <p:nvPr/>
        </p:nvSpPr>
        <p:spPr>
          <a:xfrm>
            <a:off x="9006840" y="1920240"/>
            <a:ext cx="2606040" cy="4023360"/>
          </a:xfrm>
          <a:prstGeom prst="roundRect">
            <a:avLst>
              <a:gd name="adj" fmla="val 2807"/>
            </a:avLst>
          </a:prstGeom>
          <a:solidFill>
            <a:srgbClr val="F4F6F7"/>
          </a:solidFill>
          <a:ln/>
        </p:spPr>
      </p:sp>
      <p:sp>
        <p:nvSpPr>
          <p:cNvPr id="21" name="Shape 19"/>
          <p:cNvSpPr/>
          <p:nvPr/>
        </p:nvSpPr>
        <p:spPr>
          <a:xfrm>
            <a:off x="9235440" y="2194560"/>
            <a:ext cx="457200" cy="457200"/>
          </a:xfrm>
          <a:prstGeom prst="ellipse">
            <a:avLst/>
          </a:prstGeom>
          <a:solidFill>
            <a:srgbClr val="028090"/>
          </a:solidFill>
          <a:ln/>
        </p:spPr>
      </p:sp>
      <p:sp>
        <p:nvSpPr>
          <p:cNvPr id="22" name="Text 20"/>
          <p:cNvSpPr/>
          <p:nvPr/>
        </p:nvSpPr>
        <p:spPr>
          <a:xfrm>
            <a:off x="9235440" y="2194560"/>
            <a:ext cx="457200" cy="457200"/>
          </a:xfrm>
          <a:prstGeom prst="rect">
            <a:avLst/>
          </a:prstGeom>
          <a:noFill/>
          <a:ln/>
        </p:spPr>
        <p:txBody>
          <a:bodyPr wrap="square" rtlCol="0" anchor="ctr"/>
          <a:lstStyle/>
          <a:p>
            <a:pPr algn="ctr" indent="0" marL="0">
              <a:buNone/>
            </a:pPr>
            <a:r>
              <a:rPr lang="en-US" sz="1700" b="1" dirty="0">
                <a:solidFill>
                  <a:srgbClr val="FFFFFF"/>
                </a:solidFill>
                <a:latin typeface="Georgia" pitchFamily="34" charset="0"/>
                <a:ea typeface="Georgia" pitchFamily="34" charset="-122"/>
                <a:cs typeface="Georgia" pitchFamily="34" charset="-120"/>
              </a:rPr>
              <a:t>4</a:t>
            </a:r>
            <a:endParaRPr lang="en-US" sz="1700" dirty="0"/>
          </a:p>
        </p:txBody>
      </p:sp>
      <p:sp>
        <p:nvSpPr>
          <p:cNvPr id="23" name="Text 21"/>
          <p:cNvSpPr/>
          <p:nvPr/>
        </p:nvSpPr>
        <p:spPr>
          <a:xfrm>
            <a:off x="9235440" y="2788920"/>
            <a:ext cx="2148840" cy="777240"/>
          </a:xfrm>
          <a:prstGeom prst="rect">
            <a:avLst/>
          </a:prstGeom>
          <a:noFill/>
          <a:ln/>
        </p:spPr>
        <p:txBody>
          <a:bodyPr wrap="square" rtlCol="0" anchor="ctr"/>
          <a:lstStyle/>
          <a:p>
            <a:pPr indent="0" marL="0">
              <a:lnSpc>
                <a:spcPct val="120000"/>
              </a:lnSpc>
              <a:buNone/>
            </a:pPr>
            <a:r>
              <a:rPr lang="en-US" sz="1250" b="1" dirty="0">
                <a:solidFill>
                  <a:srgbClr val="36454F"/>
                </a:solidFill>
                <a:latin typeface="Calibri" pitchFamily="34" charset="0"/>
                <a:ea typeface="Calibri" pitchFamily="34" charset="-122"/>
                <a:cs typeface="Calibri" pitchFamily="34" charset="-120"/>
              </a:rPr>
              <a:t>The direction of price movement</a:t>
            </a:r>
            <a:endParaRPr lang="en-US" sz="1250" dirty="0"/>
          </a:p>
        </p:txBody>
      </p:sp>
      <p:sp>
        <p:nvSpPr>
          <p:cNvPr id="24" name="Text 22"/>
          <p:cNvSpPr/>
          <p:nvPr/>
        </p:nvSpPr>
        <p:spPr>
          <a:xfrm>
            <a:off x="9235440" y="3611880"/>
            <a:ext cx="2148840" cy="2194560"/>
          </a:xfrm>
          <a:prstGeom prst="rect">
            <a:avLst/>
          </a:prstGeom>
          <a:noFill/>
          <a:ln/>
        </p:spPr>
        <p:txBody>
          <a:bodyPr wrap="square" rtlCol="0" anchor="ctr"/>
          <a:lstStyle/>
          <a:p>
            <a:pPr indent="0" marL="0">
              <a:lnSpc>
                <a:spcPct val="130000"/>
              </a:lnSpc>
              <a:buNone/>
            </a:pPr>
            <a:r>
              <a:rPr lang="en-US" sz="1080" dirty="0">
                <a:solidFill>
                  <a:srgbClr val="7A8C96"/>
                </a:solidFill>
                <a:latin typeface="Calibri" pitchFamily="34" charset="0"/>
                <a:ea typeface="Calibri" pitchFamily="34" charset="-122"/>
                <a:cs typeface="Calibri" pitchFamily="34" charset="-120"/>
              </a:rPr>
              <a:t>A layer that recently commanded premium pricing, now seeing steep, sustained declines, is signaling its stage has peaked and value is moving up the stack.</a:t>
            </a:r>
            <a:endParaRPr lang="en-US" sz="1080" dirty="0"/>
          </a:p>
        </p:txBody>
      </p:sp>
      <p:sp>
        <p:nvSpPr>
          <p:cNvPr id="25" name="Text 23"/>
          <p:cNvSpPr/>
          <p:nvPr/>
        </p:nvSpPr>
        <p:spPr>
          <a:xfrm>
            <a:off x="457200" y="6446520"/>
            <a:ext cx="5943600" cy="274320"/>
          </a:xfrm>
          <a:prstGeom prst="rect">
            <a:avLst/>
          </a:prstGeom>
          <a:noFill/>
          <a:ln/>
        </p:spPr>
        <p:txBody>
          <a:bodyPr wrap="square" rtlCol="0" anchor="ctr"/>
          <a:lstStyle/>
          <a:p>
            <a:pPr algn="l" indent="0" marL="0">
              <a:buNone/>
            </a:pPr>
            <a:r>
              <a:rPr lang="en-US" sz="900" dirty="0">
                <a:solidFill>
                  <a:srgbClr val="7A8C96"/>
                </a:solidFill>
                <a:latin typeface="Calibri" pitchFamily="34" charset="0"/>
                <a:ea typeface="Calibri" pitchFamily="34" charset="-122"/>
                <a:cs typeface="Calibri" pitchFamily="34" charset="-120"/>
              </a:rPr>
              <a:t>THE DYNAMIC MARKETS MODEL</a:t>
            </a:r>
            <a:endParaRPr lang="en-US" sz="900" dirty="0"/>
          </a:p>
        </p:txBody>
      </p:sp>
      <p:sp>
        <p:nvSpPr>
          <p:cNvPr id="26" name="Text 24"/>
          <p:cNvSpPr/>
          <p:nvPr/>
        </p:nvSpPr>
        <p:spPr>
          <a:xfrm>
            <a:off x="4419295" y="6446520"/>
            <a:ext cx="7315200" cy="274320"/>
          </a:xfrm>
          <a:prstGeom prst="rect">
            <a:avLst/>
          </a:prstGeom>
          <a:noFill/>
          <a:ln/>
        </p:spPr>
        <p:txBody>
          <a:bodyPr wrap="square" rtlCol="0" anchor="ctr"/>
          <a:lstStyle/>
          <a:p>
            <a:pPr algn="r" indent="0" marL="0">
              <a:buNone/>
            </a:pPr>
            <a:r>
              <a:rPr lang="en-US" sz="900" dirty="0">
                <a:solidFill>
                  <a:srgbClr val="7A8C96"/>
                </a:solidFill>
                <a:latin typeface="Calibri" pitchFamily="34" charset="0"/>
                <a:ea typeface="Calibri" pitchFamily="34" charset="-122"/>
                <a:cs typeface="Calibri" pitchFamily="34" charset="-120"/>
              </a:rPr>
              <a:t>SCENARIO PLANNING METHODOLOGY SERIES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6232B"/>
        </a:solidFill>
      </p:bgPr>
    </p:bg>
    <p:spTree>
      <p:nvGrpSpPr>
        <p:cNvPr id="1" name=""/>
        <p:cNvGrpSpPr/>
        <p:nvPr/>
      </p:nvGrpSpPr>
      <p:grpSpPr>
        <a:xfrm>
          <a:off x="0" y="0"/>
          <a:ext cx="0" cy="0"/>
          <a:chOff x="0" y="0"/>
          <a:chExt cx="0" cy="0"/>
        </a:xfrm>
      </p:grpSpPr>
      <p:sp>
        <p:nvSpPr>
          <p:cNvPr id="2" name="Shape 0"/>
          <p:cNvSpPr/>
          <p:nvPr/>
        </p:nvSpPr>
        <p:spPr>
          <a:xfrm>
            <a:off x="8961120" y="-2011680"/>
            <a:ext cx="6400800" cy="6400800"/>
          </a:xfrm>
          <a:prstGeom prst="ellipse">
            <a:avLst/>
          </a:prstGeom>
          <a:solidFill>
            <a:srgbClr val="C97A10">
              <a:alpha val="10000"/>
            </a:srgbClr>
          </a:solidFill>
          <a:ln/>
        </p:spPr>
      </p:sp>
      <p:sp>
        <p:nvSpPr>
          <p:cNvPr id="3" name="Shape 1"/>
          <p:cNvSpPr/>
          <p:nvPr/>
        </p:nvSpPr>
        <p:spPr>
          <a:xfrm>
            <a:off x="-2286000" y="4389120"/>
            <a:ext cx="4572000" cy="4572000"/>
          </a:xfrm>
          <a:prstGeom prst="ellipse">
            <a:avLst/>
          </a:prstGeom>
          <a:solidFill>
            <a:srgbClr val="028090">
              <a:alpha val="12000"/>
            </a:srgbClr>
          </a:solidFill>
          <a:ln/>
        </p:spPr>
      </p:sp>
      <p:sp>
        <p:nvSpPr>
          <p:cNvPr id="4" name="Text 2"/>
          <p:cNvSpPr/>
          <p:nvPr/>
        </p:nvSpPr>
        <p:spPr>
          <a:xfrm>
            <a:off x="0" y="1965960"/>
            <a:ext cx="12191695" cy="365760"/>
          </a:xfrm>
          <a:prstGeom prst="rect">
            <a:avLst/>
          </a:prstGeom>
          <a:noFill/>
          <a:ln/>
        </p:spPr>
        <p:txBody>
          <a:bodyPr wrap="square" rtlCol="0" anchor="ctr"/>
          <a:lstStyle/>
          <a:p>
            <a:pPr algn="ctr" indent="0" marL="0">
              <a:buNone/>
            </a:pPr>
            <a:r>
              <a:rPr lang="en-US" sz="1300" b="1" spc="300" kern="0" dirty="0">
                <a:solidFill>
                  <a:srgbClr val="C97A10"/>
                </a:solidFill>
                <a:latin typeface="Calibri" pitchFamily="34" charset="0"/>
                <a:ea typeface="Calibri" pitchFamily="34" charset="-122"/>
                <a:cs typeface="Calibri" pitchFamily="34" charset="-120"/>
              </a:rPr>
              <a:t>CONCLUSION</a:t>
            </a:r>
            <a:endParaRPr lang="en-US" sz="1300" dirty="0"/>
          </a:p>
        </p:txBody>
      </p:sp>
      <p:sp>
        <p:nvSpPr>
          <p:cNvPr id="5" name="Text 3"/>
          <p:cNvSpPr/>
          <p:nvPr/>
        </p:nvSpPr>
        <p:spPr>
          <a:xfrm>
            <a:off x="731520" y="2377440"/>
            <a:ext cx="10725912" cy="1188720"/>
          </a:xfrm>
          <a:prstGeom prst="rect">
            <a:avLst/>
          </a:prstGeom>
          <a:noFill/>
          <a:ln/>
        </p:spPr>
        <p:txBody>
          <a:bodyPr wrap="square" rtlCol="0" anchor="ctr"/>
          <a:lstStyle/>
          <a:p>
            <a:pPr algn="ctr" indent="0" marL="0">
              <a:lnSpc>
                <a:spcPct val="120000"/>
              </a:lnSpc>
              <a:buNone/>
            </a:pPr>
            <a:r>
              <a:rPr lang="en-US" sz="3000" b="1" dirty="0">
                <a:solidFill>
                  <a:srgbClr val="FFFFFF"/>
                </a:solidFill>
                <a:latin typeface="Georgia" pitchFamily="34" charset="0"/>
                <a:ea typeface="Georgia" pitchFamily="34" charset="-122"/>
                <a:cs typeface="Georgia" pitchFamily="34" charset="-120"/>
              </a:rPr>
              <a:t>Four stages everyone could see.</a:t>
            </a:r>
            <a:endParaRPr lang="en-US" sz="3000" dirty="0"/>
          </a:p>
          <a:p>
            <a:pPr algn="ctr" indent="0" marL="0">
              <a:lnSpc>
                <a:spcPct val="120000"/>
              </a:lnSpc>
              <a:buNone/>
            </a:pPr>
            <a:r>
              <a:rPr lang="en-US" sz="3000" b="1" dirty="0">
                <a:solidFill>
                  <a:srgbClr val="FFFFFF"/>
                </a:solidFill>
                <a:latin typeface="Georgia" pitchFamily="34" charset="0"/>
                <a:ea typeface="Georgia" pitchFamily="34" charset="-122"/>
                <a:cs typeface="Georgia" pitchFamily="34" charset="-120"/>
              </a:rPr>
              <a:t>One nobody was paid to look for.</a:t>
            </a:r>
            <a:endParaRPr lang="en-US" sz="3000" dirty="0"/>
          </a:p>
        </p:txBody>
      </p:sp>
      <p:sp>
        <p:nvSpPr>
          <p:cNvPr id="6" name="Text 4"/>
          <p:cNvSpPr/>
          <p:nvPr/>
        </p:nvSpPr>
        <p:spPr>
          <a:xfrm>
            <a:off x="1828800" y="3566160"/>
            <a:ext cx="8531352" cy="1005840"/>
          </a:xfrm>
          <a:prstGeom prst="rect">
            <a:avLst/>
          </a:prstGeom>
          <a:noFill/>
          <a:ln/>
        </p:spPr>
        <p:txBody>
          <a:bodyPr wrap="square" rtlCol="0" anchor="ctr"/>
          <a:lstStyle/>
          <a:p>
            <a:pPr algn="ctr" indent="0" marL="0">
              <a:lnSpc>
                <a:spcPct val="135000"/>
              </a:lnSpc>
              <a:buNone/>
            </a:pPr>
            <a:r>
              <a:rPr lang="en-US" sz="1500" i="1" dirty="0">
                <a:solidFill>
                  <a:srgbClr val="E7ECEE"/>
                </a:solidFill>
                <a:latin typeface="Calibri" pitchFamily="34" charset="0"/>
                <a:ea typeface="Calibri" pitchFamily="34" charset="-122"/>
                <a:cs typeface="Calibri" pitchFamily="34" charset="-120"/>
              </a:rPr>
              <a:t>A technology that has finished consolidating within its own industry does not stop there. It becomes an input other industries build on top of, without needing to think of it as technology at all.</a:t>
            </a:r>
            <a:endParaRPr lang="en-US" sz="1500" dirty="0"/>
          </a:p>
        </p:txBody>
      </p:sp>
      <p:sp>
        <p:nvSpPr>
          <p:cNvPr id="7" name="Shape 5"/>
          <p:cNvSpPr/>
          <p:nvPr/>
        </p:nvSpPr>
        <p:spPr>
          <a:xfrm>
            <a:off x="4270248" y="4709160"/>
            <a:ext cx="3657600" cy="0"/>
          </a:xfrm>
          <a:prstGeom prst="line">
            <a:avLst/>
          </a:prstGeom>
          <a:noFill/>
          <a:ln w="12700">
            <a:solidFill>
              <a:srgbClr val="3A4A54"/>
            </a:solidFill>
            <a:prstDash val="solid"/>
          </a:ln>
        </p:spPr>
      </p:sp>
      <p:sp>
        <p:nvSpPr>
          <p:cNvPr id="8" name="Text 6"/>
          <p:cNvSpPr/>
          <p:nvPr/>
        </p:nvSpPr>
        <p:spPr>
          <a:xfrm>
            <a:off x="0" y="4937760"/>
            <a:ext cx="12191695" cy="320040"/>
          </a:xfrm>
          <a:prstGeom prst="rect">
            <a:avLst/>
          </a:prstGeom>
          <a:noFill/>
          <a:ln/>
        </p:spPr>
        <p:txBody>
          <a:bodyPr wrap="square" rtlCol="0" anchor="ctr"/>
          <a:lstStyle/>
          <a:p>
            <a:pPr algn="ctr" indent="0" marL="0">
              <a:buNone/>
            </a:pPr>
            <a:r>
              <a:rPr lang="en-US" sz="1100" b="1" spc="200" kern="0" dirty="0">
                <a:solidFill>
                  <a:srgbClr val="C97A10"/>
                </a:solidFill>
                <a:latin typeface="Calibri" pitchFamily="34" charset="0"/>
                <a:ea typeface="Calibri" pitchFamily="34" charset="-122"/>
                <a:cs typeface="Calibri" pitchFamily="34" charset="-120"/>
              </a:rPr>
              <a:t>NEXT IN THIS SERIES</a:t>
            </a:r>
            <a:endParaRPr lang="en-US" sz="1100" dirty="0"/>
          </a:p>
        </p:txBody>
      </p:sp>
      <p:sp>
        <p:nvSpPr>
          <p:cNvPr id="9" name="Text 7"/>
          <p:cNvSpPr/>
          <p:nvPr/>
        </p:nvSpPr>
        <p:spPr>
          <a:xfrm>
            <a:off x="0" y="5257800"/>
            <a:ext cx="12191695" cy="502920"/>
          </a:xfrm>
          <a:prstGeom prst="rect">
            <a:avLst/>
          </a:prstGeom>
          <a:noFill/>
          <a:ln/>
        </p:spPr>
        <p:txBody>
          <a:bodyPr wrap="square" rtlCol="0" anchor="ctr"/>
          <a:lstStyle/>
          <a:p>
            <a:pPr algn="ctr" indent="0" marL="0">
              <a:buNone/>
            </a:pPr>
            <a:r>
              <a:rPr lang="en-US" sz="2200" b="1" dirty="0">
                <a:solidFill>
                  <a:srgbClr val="FFFFFF"/>
                </a:solidFill>
                <a:latin typeface="Georgia" pitchFamily="34" charset="0"/>
                <a:ea typeface="Georgia" pitchFamily="34" charset="-122"/>
                <a:cs typeface="Georgia" pitchFamily="34" charset="-120"/>
              </a:rPr>
              <a:t>Borrowed Time</a:t>
            </a:r>
            <a:endParaRPr lang="en-US" sz="2200" dirty="0"/>
          </a:p>
        </p:txBody>
      </p:sp>
      <p:sp>
        <p:nvSpPr>
          <p:cNvPr id="10" name="Text 8"/>
          <p:cNvSpPr/>
          <p:nvPr/>
        </p:nvSpPr>
        <p:spPr>
          <a:xfrm>
            <a:off x="0" y="6263640"/>
            <a:ext cx="12191695" cy="365760"/>
          </a:xfrm>
          <a:prstGeom prst="rect">
            <a:avLst/>
          </a:prstGeom>
          <a:noFill/>
          <a:ln/>
        </p:spPr>
        <p:txBody>
          <a:bodyPr wrap="square" rtlCol="0" anchor="ctr"/>
          <a:lstStyle/>
          <a:p>
            <a:pPr algn="ctr" indent="0" marL="0">
              <a:buNone/>
            </a:pPr>
            <a:r>
              <a:rPr lang="en-US" sz="1200" dirty="0">
                <a:solidFill>
                  <a:srgbClr val="7A8C96"/>
                </a:solidFill>
                <a:latin typeface="Calibri" pitchFamily="34" charset="0"/>
                <a:ea typeface="Calibri" pitchFamily="34" charset="-122"/>
                <a:cs typeface="Calibri" pitchFamily="34" charset="-120"/>
              </a:rPr>
              <a:t>THE OPAQUE SURPRISE  ·  Mike Edholm  ·  edholms.com</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2026-07-19T03:02:01Z</dcterms:created>
  <dcterms:modified xsi:type="dcterms:W3CDTF">2026-07-19T03:02:01Z</dcterms:modified>
</cp:coreProperties>
</file>