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2103120"/>
            <a:ext cx="6400800" cy="6400800"/>
          </a:xfrm>
          <a:prstGeom prst="ellipse">
            <a:avLst/>
          </a:prstGeom>
          <a:solidFill>
            <a:srgbClr val="C97A10">
              <a:alpha val="10000"/>
            </a:srgbClr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286000" y="4297680"/>
            <a:ext cx="4572000" cy="4572000"/>
          </a:xfrm>
          <a:prstGeom prst="ellipse">
            <a:avLst/>
          </a:prstGeom>
          <a:solidFill>
            <a:srgbClr val="028090">
              <a:alpha val="14000"/>
            </a:srgbClr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12801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spc="2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1072591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AI’s Four Shakeouts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1097280" y="2697480"/>
            <a:ext cx="99943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E7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Layer Sorts on the Schedule Its Own Capital Allows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407408" y="3675888"/>
            <a:ext cx="3383280" cy="182880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07408" y="3895344"/>
            <a:ext cx="502920" cy="1828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07408" y="4114800"/>
            <a:ext cx="2788920" cy="182880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07408" y="4334256"/>
            <a:ext cx="1325880" cy="1828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07408" y="4553712"/>
            <a:ext cx="3383280" cy="182880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07408" y="4773168"/>
            <a:ext cx="1783080" cy="1828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41448" y="523036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is not whether. It is how long, layer by layer.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0" y="60807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Mike Edholm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Whether, but How Long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7452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187452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agrees a shakeout is coming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77240" y="274320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274320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years or twenty-five: opposite strategies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77240" y="361188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361188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30% drop in two weeks: sorting or repricing?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7240" y="4480560"/>
            <a:ext cx="5669280" cy="621792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4480560"/>
            <a:ext cx="51206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one shakeout, on one timetable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949440" y="187452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companies have been funded against a market that will not support thousands of companies. That much is agreed, and agreement on it settles nothing that matters.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the sorting takes decides the strategy for everyone inside the industry and everyone lending to it, and how to read the news.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chip layer is already concentrated. Applications may churn for years. Infrastructure could endure the longest period of all.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will not undergo one shakeout. It will undergo four, on four schedules.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MECHANISM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Conditions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28800"/>
            <a:ext cx="5212080" cy="457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65960"/>
            <a:ext cx="5212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divergence condition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77240" y="2468880"/>
            <a:ext cx="521208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has to pull decisively clear.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Governed by increasing returns: scale economies, network effects, installed base, the compounding advantage of the firm that already produces most and knows most.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returns: leaders separate quickly. Weak returns: nobody makes continuing look hopeless.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17920" y="1828800"/>
            <a:ext cx="5212080" cy="45720"/>
          </a:xfrm>
          <a:prstGeom prst="rect">
            <a:avLst/>
          </a:prstGeom>
          <a:solidFill>
            <a:srgbClr val="C97A10"/>
          </a:solidFill>
          <a:ln w="12700">
            <a:solidFill>
              <a:srgbClr val="C97A1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965960"/>
            <a:ext cx="5212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exit condition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217920" y="2468880"/>
            <a:ext cx="521208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the losers have to go.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Governed by whether the capital they committed can be sold to anyone outside their own trouble.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neglected half, largely left alone by the literature on shakeouts.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7240" y="4800600"/>
            <a:ext cx="10680192" cy="68580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480060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shakeout ends when the field settles into the small set of names that will hold it. Getting there takes both.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Exit is why the same shock can take three years to settle in one industry and thirty in another.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Portable and Anchored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28800"/>
            <a:ext cx="10680192" cy="77724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2103120"/>
            <a:ext cx="228600" cy="2286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17320" y="1828800"/>
            <a:ext cx="2103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Portable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3566160" y="1828800"/>
            <a:ext cx="7680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buyer outside the industry’s difficulty will pay something close to what it cost.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77240" y="2788920"/>
            <a:ext cx="10680192" cy="77724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3063240"/>
            <a:ext cx="228600" cy="228600"/>
          </a:xfrm>
          <a:prstGeom prst="ellipse">
            <a:avLst/>
          </a:prstGeom>
          <a:solidFill>
            <a:srgbClr val="8C2F39"/>
          </a:solidFill>
          <a:ln w="12700">
            <a:solidFill>
              <a:srgbClr val="8C2F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7320" y="2788920"/>
            <a:ext cx="2103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Anchored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2788920"/>
            <a:ext cx="76809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worth depends on the position that created it. Prizing it out destroys most of the value.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3931920"/>
            <a:ext cx="3401568" cy="457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4041648"/>
            <a:ext cx="34015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vineyard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77240" y="4434840"/>
            <a:ext cx="3401568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Heavy, immobile, and portable. Land and winery find buyers whether or not this producer survives.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416552" y="3931920"/>
            <a:ext cx="3401568" cy="45720"/>
          </a:xfrm>
          <a:prstGeom prst="rect">
            <a:avLst/>
          </a:prstGeom>
          <a:solidFill>
            <a:srgbClr val="8C2F39"/>
          </a:solidFill>
          <a:ln w="12700">
            <a:solidFill>
              <a:srgbClr val="8C2F3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416552" y="4041648"/>
            <a:ext cx="34015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airline’s slots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416552" y="4434840"/>
            <a:ext cx="3401568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 nothing, and are anchored absolutely: their value comes from the carrier’s network.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55864" y="3931920"/>
            <a:ext cx="3401568" cy="45720"/>
          </a:xfrm>
          <a:prstGeom prst="rect">
            <a:avLst/>
          </a:prstGeom>
          <a:solidFill>
            <a:srgbClr val="8C2F39"/>
          </a:solidFill>
          <a:ln w="12700">
            <a:solidFill>
              <a:srgbClr val="8C2F3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55864" y="4041648"/>
            <a:ext cx="340156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installed base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055864" y="4434840"/>
            <a:ext cx="3401568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enormous sums and is worth nothing to a rival. A sale cannot carry the relationship across.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Size has nothing to do with it, and neither does whether the asset can physically be moved.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Indicators, Dated at the Peak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0136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63040" y="174650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secondary market price?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669280" y="174650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a secondary market publish prices for the industry’s principal asset?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77240" y="267004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6700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463040" y="261518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Lending that survived?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69280" y="261518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lenders advance against it at a real rate, and did that survive the downturn?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353872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538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463040" y="348386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Buyers from outside?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669280" y="348386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purchasers of exiting firms’ assets come from outside the industry, or only from rivals?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77240" y="4407408"/>
            <a:ext cx="457200" cy="45720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074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463040" y="435254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Plant turned to other uses?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669280" y="435254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the plant ever documented as turned to another product?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77240" y="5321808"/>
            <a:ext cx="10680192" cy="475488"/>
          </a:xfrm>
          <a:prstGeom prst="rect">
            <a:avLst/>
          </a:prstGeom>
          <a:solidFill>
            <a:srgbClr val="FFFFFF"/>
          </a:solidFill>
          <a:ln w="15875">
            <a:solidFill>
              <a:srgbClr val="C97A10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7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or four yes: portable.  Zero or one: anchored.  Two: the test makes no prediction.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four ask one question: was there a buyer who was not himself a distressed rival?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Television Sorts in a Decade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pic>
        <p:nvPicPr>
          <p:cNvPr id="6" name="Image 0" descr="/tmp/claude-0/-home-claude/a96837db-3eeb-5e07-b283-9994e9d80aa7/scratchpad/out/fig_fs_cou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8840" y="1600200"/>
            <a:ext cx="6949440" cy="41181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35440" y="1828800"/>
            <a:ext cx="26517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Television receivers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makers’ assembly capacity moved between products. Portable capital, strong returns.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50" dirty="0"/>
          </a:p>
          <a:p>
            <a:pPr indent="0" marL="0">
              <a:buNone/>
            </a:pPr>
            <a:r>
              <a:rPr lang="en-US" sz="1150" b="1" dirty="0">
                <a:solidFill>
                  <a:srgbClr val="8C2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Automobiles and tires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Plant, dies and molds worth scrap to anyone else. Buyers were rivals in the same difficulty.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era, comparable shocks. One sorted in ten years, the others ground on for thirty.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Portable, and Still the Slowest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28800"/>
            <a:ext cx="2514600" cy="160020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38528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63%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14400" y="265176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Television producers lost in the decade after 1950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502152" y="1828800"/>
            <a:ext cx="2514600" cy="160020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02152" y="1938528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C2F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6%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639312" y="265176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Automobile exits that came through acquisition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27064" y="1828800"/>
            <a:ext cx="2514600" cy="160020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27064" y="1938528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7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364224" y="265176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Penicillin producers lost, but across three decades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951976" y="1828800"/>
            <a:ext cx="2514600" cy="160020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51976" y="1938528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7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3%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9089136" y="265176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Penicillin exits that came through acquisition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3749040"/>
            <a:ext cx="1068019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Fermentation capacity runs other antibiotics and other products, so penicillin’s capital was portable and exit was available. Yet nobody pulled decisively clear: the product commoditized and divergence never really started.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77240" y="4663440"/>
            <a:ext cx="10680192" cy="685800"/>
          </a:xfrm>
          <a:prstGeom prst="rect">
            <a:avLst/>
          </a:prstGeom>
          <a:solidFill>
            <a:srgbClr val="F4F6F7"/>
          </a:solidFill>
          <a:ln w="12700">
            <a:solidFill>
              <a:srgbClr val="F4F6F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5840" y="466344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Cheap, optional exit produces attrition rather than a sorting. The PC transition shows the same at layer level: chips and operating systems settled in a decade, assembly ran twenty-five years.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Portability alone predicts the opposite. Both conditions are needed.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AI’s Four Layers, Four Cells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pic>
        <p:nvPicPr>
          <p:cNvPr id="6" name="Image 0" descr="/tmp/claude-0/-home-claude/a96837db-3eeb-5e07-b283-9994e9d80aa7/scratchpad/out/fig_fs_cell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600200"/>
            <a:ext cx="6035040" cy="397602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95160" y="1783080"/>
            <a:ext cx="4572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Chips and fabrication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Anchored, strong returns. Divergence largely complete.</a:t>
            </a:r>
            <a:endParaRPr lang="en-US" sz="1250" dirty="0"/>
          </a:p>
          <a:p>
            <a:pPr indent="0" marL="0">
              <a:buNone/>
            </a:pPr>
            <a:r>
              <a:rPr lang="en-US" sz="6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centers, interconnects, power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Anchored, weak returns. The long grind, where fiber sat after 2001.</a:t>
            </a:r>
            <a:endParaRPr lang="en-US" sz="1250" dirty="0"/>
          </a:p>
          <a:p>
            <a:pPr indent="0" marL="0">
              <a:buNone/>
            </a:pPr>
            <a:r>
              <a:rPr lang="en-US" sz="6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Frontier models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Anchored, returns on the boundary. The placement most likely to be wrong.</a:t>
            </a:r>
            <a:endParaRPr lang="en-US" sz="1250" dirty="0"/>
          </a:p>
          <a:p>
            <a:pPr indent="0" marL="0">
              <a:buNone/>
            </a:pPr>
            <a:r>
              <a:rPr lang="en-US" sz="6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Portable, weak returns. Continuous attrition, unless a submarket finds returns.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layer making the headlines has nearly finished sorting. The layer carrying the capital has barely started.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DIAGNOSTIC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to Watch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FOUR SHAKEOUTS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PLANNING METHODOLOGY SERIES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77240" y="180136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63040" y="174650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layer?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669280" y="174650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asking whether the AI shakeout has started. Ask which layer, and what happens to the losers’ capital.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77240" y="267004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6700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463040" y="261518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Utilization, not share prices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69280" y="261518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Falling prices while capital is still committed is a buildout repricing. Idle capacity while capital withdraws is a sorting.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353872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538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463040" y="348386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layer’s own exit rate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669280" y="348386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layers sort on separate schedules. A single industry-wide verdict will be wrong about at least one.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77240" y="4407408"/>
            <a:ext cx="457200" cy="457200"/>
          </a:xfrm>
          <a:prstGeom prst="ellipse">
            <a:avLst/>
          </a:prstGeom>
          <a:solidFill>
            <a:srgbClr val="C97A10"/>
          </a:solidFill>
          <a:ln w="12700">
            <a:solidFill>
              <a:srgbClr val="C97A1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074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463040" y="4352544"/>
            <a:ext cx="4114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buys this if we are wrong?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669280" y="4352544"/>
            <a:ext cx="5806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64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at what fraction of cost? A rival, at scrap, means years of defending rather than selling.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77240" y="5321808"/>
            <a:ext cx="10680192" cy="475488"/>
          </a:xfrm>
          <a:prstGeom prst="rect">
            <a:avLst/>
          </a:prstGeom>
          <a:solidFill>
            <a:srgbClr val="FFFFFF"/>
          </a:solidFill>
          <a:ln w="15875">
            <a:solidFill>
              <a:srgbClr val="028090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weakest joint: the layers may not stay separate. Integration would merge their schedules.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3645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Recognition has accelerated. Construction has not.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2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194560"/>
            <a:ext cx="5943600" cy="5943600"/>
          </a:xfrm>
          <a:prstGeom prst="ellipse">
            <a:avLst/>
          </a:prstGeom>
          <a:solidFill>
            <a:srgbClr val="028090">
              <a:alpha val="14000"/>
            </a:srgbClr>
          </a:solidFill>
          <a:ln w="12700">
            <a:solidFill>
              <a:srgbClr val="02809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778240" y="4023360"/>
            <a:ext cx="5029200" cy="5029200"/>
          </a:xfrm>
          <a:prstGeom prst="ellipse">
            <a:avLst/>
          </a:prstGeom>
          <a:solidFill>
            <a:srgbClr val="C97A10">
              <a:alpha val="10000"/>
            </a:srgbClr>
          </a:solidFill>
          <a:ln w="12700">
            <a:solidFill>
              <a:srgbClr val="C97A10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407408" y="1170432"/>
            <a:ext cx="3383280" cy="128016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407408" y="1335024"/>
            <a:ext cx="502920" cy="12801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407408" y="1463040"/>
            <a:ext cx="2788920" cy="128016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407408" y="1627632"/>
            <a:ext cx="1325880" cy="12801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07408" y="1755648"/>
            <a:ext cx="3383280" cy="128016"/>
          </a:xfrm>
          <a:prstGeom prst="rect">
            <a:avLst/>
          </a:prstGeom>
          <a:solidFill>
            <a:srgbClr val="3E5A63"/>
          </a:solidFill>
          <a:ln w="12700">
            <a:solidFill>
              <a:srgbClr val="3E5A6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07408" y="1920240"/>
            <a:ext cx="1783080" cy="12801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0" y="265176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C97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3090672"/>
            <a:ext cx="1127455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signal can travel at whatever speed markets move at.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457200" y="3712464"/>
            <a:ext cx="1127455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C97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concrete cannot.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31520" y="4572000"/>
            <a:ext cx="107259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Anchored capital cannot leave quickly. The losses stay with whoever financed it, and the assets stay to be used by somebody else.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A8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AI’S FOUR SHAKEOUTS · Mike Edholm · edholms.com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edholms.com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AI's Four Shakeouts</dc:title>
  <dc:subject>Each layer sorts on the schedule its own capital allows</dc:subject>
  <dc:creator>Mike Edholm</dc:creator>
  <cp:lastModifiedBy>Mike Edholm</cp:lastModifiedBy>
  <cp:revision>1</cp:revision>
  <dcterms:created xsi:type="dcterms:W3CDTF">2026-10-26T16:34:45Z</dcterms:created>
  <dcterms:modified xsi:type="dcterms:W3CDTF">2026-10-26T16:34:45Z</dcterms:modified>
</cp:coreProperties>
</file>