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52560" y="-2103120"/>
            <a:ext cx="6400800" cy="6400800"/>
          </a:xfrm>
          <a:prstGeom prst="ellipse">
            <a:avLst/>
          </a:prstGeom>
          <a:solidFill>
            <a:srgbClr val="C97A10">
              <a:alpha val="1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286000" y="4297680"/>
            <a:ext cx="4572000" cy="4572000"/>
          </a:xfrm>
          <a:prstGeom prst="ellipse">
            <a:avLst/>
          </a:prstGeom>
          <a:solidFill>
            <a:srgbClr val="028090">
              <a:alpha val="1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0" y="128016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spc="200" kern="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731520" y="1691640"/>
            <a:ext cx="1072591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Trilemma Test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097280" y="2697480"/>
            <a:ext cx="999439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E7E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Pre-Scenario Diagnostic for Structural Constraints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 flipH="1">
            <a:off x="5605331" y="3776472"/>
            <a:ext cx="490974" cy="850392"/>
          </a:xfrm>
          <a:prstGeom prst="line">
            <a:avLst/>
          </a:prstGeom>
          <a:noFill/>
          <a:ln w="19050">
            <a:solidFill>
              <a:srgbClr val="7A8C9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096305" y="3776472"/>
            <a:ext cx="490974" cy="850392"/>
          </a:xfrm>
          <a:prstGeom prst="line">
            <a:avLst/>
          </a:prstGeom>
          <a:noFill/>
          <a:ln w="19050">
            <a:solidFill>
              <a:srgbClr val="7A8C9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605331" y="4626864"/>
            <a:ext cx="981948" cy="0"/>
          </a:xfrm>
          <a:prstGeom prst="line">
            <a:avLst/>
          </a:prstGeom>
          <a:noFill/>
          <a:ln w="19050">
            <a:solidFill>
              <a:srgbClr val="7A8C9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968289" y="3648456"/>
            <a:ext cx="256032" cy="256032"/>
          </a:xfrm>
          <a:prstGeom prst="ellipse">
            <a:avLst/>
          </a:prstGeom>
          <a:solidFill>
            <a:srgbClr val="028090"/>
          </a:solidFill>
          <a:ln w="25400">
            <a:solidFill>
              <a:srgbClr val="16232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77315" y="4498848"/>
            <a:ext cx="256032" cy="256032"/>
          </a:xfrm>
          <a:prstGeom prst="ellipse">
            <a:avLst/>
          </a:prstGeom>
          <a:solidFill>
            <a:srgbClr val="C97A10"/>
          </a:solidFill>
          <a:ln w="25400">
            <a:solidFill>
              <a:srgbClr val="16232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59263" y="4498848"/>
            <a:ext cx="256032" cy="256032"/>
          </a:xfrm>
          <a:prstGeom prst="ellipse">
            <a:avLst/>
          </a:prstGeom>
          <a:solidFill>
            <a:srgbClr val="5BA3AC"/>
          </a:solidFill>
          <a:ln w="25400">
            <a:solidFill>
              <a:srgbClr val="16232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353105" y="52120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objectives. Any two. Never all three.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0" y="608076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Mike Edholm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TRILEMMA TEST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248095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623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52560" y="-2103120"/>
            <a:ext cx="6400800" cy="6400800"/>
          </a:xfrm>
          <a:prstGeom prst="ellipse">
            <a:avLst/>
          </a:prstGeom>
          <a:solidFill>
            <a:srgbClr val="028090">
              <a:alpha val="1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286000" y="4297680"/>
            <a:ext cx="4572000" cy="4572000"/>
          </a:xfrm>
          <a:prstGeom prst="ellipse">
            <a:avLst/>
          </a:prstGeom>
          <a:solidFill>
            <a:srgbClr val="C97A10">
              <a:alpha val="1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 flipH="1">
            <a:off x="5478628" y="1618488"/>
            <a:ext cx="617677" cy="1069848"/>
          </a:xfrm>
          <a:prstGeom prst="line">
            <a:avLst/>
          </a:prstGeom>
          <a:noFill/>
          <a:ln w="20320">
            <a:solidFill>
              <a:srgbClr val="7A8C9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096305" y="1618488"/>
            <a:ext cx="617677" cy="1069848"/>
          </a:xfrm>
          <a:prstGeom prst="line">
            <a:avLst/>
          </a:prstGeom>
          <a:noFill/>
          <a:ln w="20320">
            <a:solidFill>
              <a:srgbClr val="7A8C9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78628" y="2688336"/>
            <a:ext cx="1235354" cy="0"/>
          </a:xfrm>
          <a:prstGeom prst="line">
            <a:avLst/>
          </a:prstGeom>
          <a:noFill/>
          <a:ln w="20320">
            <a:solidFill>
              <a:srgbClr val="7A8C9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950001" y="1472184"/>
            <a:ext cx="292608" cy="292608"/>
          </a:xfrm>
          <a:prstGeom prst="ellipse">
            <a:avLst/>
          </a:prstGeom>
          <a:solidFill>
            <a:srgbClr val="028090"/>
          </a:solidFill>
          <a:ln w="25400">
            <a:solidFill>
              <a:srgbClr val="16232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332324" y="2542032"/>
            <a:ext cx="292608" cy="292608"/>
          </a:xfrm>
          <a:prstGeom prst="ellipse">
            <a:avLst/>
          </a:prstGeom>
          <a:solidFill>
            <a:srgbClr val="C97A10"/>
          </a:solidFill>
          <a:ln w="25400">
            <a:solidFill>
              <a:srgbClr val="16232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67678" y="2542032"/>
            <a:ext cx="292608" cy="292608"/>
          </a:xfrm>
          <a:prstGeom prst="ellipse">
            <a:avLst/>
          </a:prstGeom>
          <a:solidFill>
            <a:srgbClr val="5BA3AC"/>
          </a:solidFill>
          <a:ln w="25400">
            <a:solidFill>
              <a:srgbClr val="16232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3566160"/>
            <a:ext cx="107259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a better narrative.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731520" y="4160520"/>
            <a:ext cx="107259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7A1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clearer structure.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0" y="493776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the constraint before you write the future.</a:t>
            </a:r>
            <a:endParaRPr lang="en-US" sz="1400" dirty="0"/>
          </a:p>
        </p:txBody>
      </p:sp>
      <p:sp>
        <p:nvSpPr>
          <p:cNvPr id="40" name="Conclusion Eyebrow"/>
          <p:cNvSpPr/>
          <p:nvPr/>
        </p:nvSpPr>
        <p:spPr>
          <a:xfrm>
            <a:off x="0" y="3154680"/>
            <a:ext cx="1218895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spc="3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</a:p>
        </p:txBody>
      </p:sp>
      <p:sp>
        <p:nvSpPr>
          <p:cNvPr id="43" name="Site Line"/>
          <p:cNvSpPr/>
          <p:nvPr/>
        </p:nvSpPr>
        <p:spPr>
          <a:xfrm>
            <a:off x="0" y="6263640"/>
            <a:ext cx="1218895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spc="1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TRILEMMA TEST · Mike Edholm · edholms.com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PATTERN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0879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a Ranking. A Bind.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objectives, each worth having: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1051560" y="2331720"/>
            <a:ext cx="3200400" cy="1051560"/>
          </a:xfrm>
          <a:prstGeom prst="roundRect">
            <a:avLst>
              <a:gd name="adj" fmla="val 8696"/>
            </a:avLst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1051560" y="2331720"/>
            <a:ext cx="32004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 1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4754880" y="2331720"/>
            <a:ext cx="3200400" cy="1051560"/>
          </a:xfrm>
          <a:prstGeom prst="roundRect">
            <a:avLst>
              <a:gd name="adj" fmla="val 8696"/>
            </a:avLst>
          </a:prstGeom>
          <a:solidFill>
            <a:srgbClr val="C97A10"/>
          </a:solidFill>
          <a:ln/>
        </p:spPr>
      </p:sp>
      <p:sp>
        <p:nvSpPr>
          <p:cNvPr id="8" name="Text 6"/>
          <p:cNvSpPr/>
          <p:nvPr/>
        </p:nvSpPr>
        <p:spPr>
          <a:xfrm>
            <a:off x="4754880" y="2331720"/>
            <a:ext cx="32004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 2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8458200" y="2331720"/>
            <a:ext cx="3200400" cy="1051560"/>
          </a:xfrm>
          <a:prstGeom prst="roundRect">
            <a:avLst>
              <a:gd name="adj" fmla="val 8696"/>
            </a:avLst>
          </a:prstGeom>
          <a:solidFill>
            <a:srgbClr val="5BA3AC"/>
          </a:solidFill>
          <a:ln/>
        </p:spPr>
      </p:sp>
      <p:sp>
        <p:nvSpPr>
          <p:cNvPr id="10" name="Text 8"/>
          <p:cNvSpPr/>
          <p:nvPr/>
        </p:nvSpPr>
        <p:spPr>
          <a:xfrm>
            <a:off x="8458200" y="2331720"/>
            <a:ext cx="32004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 3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051560" y="3794760"/>
            <a:ext cx="101041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5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Rank </a:t>
            </a:r>
            <a:pPr indent="0" marL="0">
              <a:lnSpc>
                <a:spcPct val="135000"/>
              </a:lnSpc>
              <a:buNone/>
            </a:pPr>
            <a:r>
              <a:rPr lang="en-US" sz="1550" b="1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competing priorities</a:t>
            </a:r>
            <a:pPr indent="0" marL="0">
              <a:lnSpc>
                <a:spcPct val="135000"/>
              </a:lnSpc>
              <a:buNone/>
            </a:pPr>
            <a:r>
              <a:rPr lang="en-US" sz="15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you allocate, trade off, and move on. In a </a:t>
            </a:r>
            <a:pPr indent="0" marL="0">
              <a:lnSpc>
                <a:spcPct val="135000"/>
              </a:lnSpc>
              <a:buNone/>
            </a:pPr>
            <a:r>
              <a:rPr lang="en-US" sz="15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trilemma</a:t>
            </a:r>
            <a:pPr indent="0" marL="0">
              <a:lnSpc>
                <a:spcPct val="135000"/>
              </a:lnSpc>
              <a:buNone/>
            </a:pPr>
            <a:r>
              <a:rPr lang="en-US" sz="15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pursuing any two objectives structurally undermines the third. Not because money is short, but because the incompatibility is built into the system itself.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0" y="5669280"/>
            <a:ext cx="1219169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i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Are your goals competing, or structurally incompatible?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TRILEMMA TEST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6248095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MECHANISM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0879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Impossible Trinity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 flipH="1">
            <a:off x="4971816" y="2496312"/>
            <a:ext cx="1124489" cy="1947672"/>
          </a:xfrm>
          <a:prstGeom prst="line">
            <a:avLst/>
          </a:prstGeom>
          <a:noFill/>
          <a:ln w="19050">
            <a:solidFill>
              <a:srgbClr val="7A8C9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096305" y="2496312"/>
            <a:ext cx="1124489" cy="1947672"/>
          </a:xfrm>
          <a:prstGeom prst="line">
            <a:avLst/>
          </a:prstGeom>
          <a:noFill/>
          <a:ln w="19050">
            <a:solidFill>
              <a:srgbClr val="7A8C9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971816" y="4443984"/>
            <a:ext cx="2248978" cy="0"/>
          </a:xfrm>
          <a:prstGeom prst="line">
            <a:avLst/>
          </a:prstGeom>
          <a:noFill/>
          <a:ln w="19050">
            <a:solidFill>
              <a:srgbClr val="7A8C9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181905" y="3538728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</a:t>
            </a:r>
            <a:endParaRPr lang="en-US" sz="110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100" b="1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904281" y="2304288"/>
            <a:ext cx="384048" cy="384048"/>
          </a:xfrm>
          <a:prstGeom prst="ellipse">
            <a:avLst/>
          </a:prstGeom>
          <a:solidFill>
            <a:srgbClr val="028090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779792" y="4251960"/>
            <a:ext cx="384048" cy="384048"/>
          </a:xfrm>
          <a:prstGeom prst="ellipse">
            <a:avLst/>
          </a:prstGeom>
          <a:solidFill>
            <a:srgbClr val="C97A10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028770" y="4251960"/>
            <a:ext cx="384048" cy="384048"/>
          </a:xfrm>
          <a:prstGeom prst="ellipse">
            <a:avLst/>
          </a:prstGeom>
          <a:solidFill>
            <a:srgbClr val="5BA3A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496105" y="1709928"/>
            <a:ext cx="320040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</a:t>
            </a:r>
            <a:endParaRPr lang="en-US" sz="130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MONETARY POLICY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143016" y="4590288"/>
            <a:ext cx="17830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</a:t>
            </a:r>
            <a:endParaRPr lang="en-US" sz="1300" dirty="0"/>
          </a:p>
          <a:p>
            <a:pPr algn="r"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EXCHANGE RATE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7266514" y="4590288"/>
            <a:ext cx="17830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5BA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CAPITAL</a:t>
            </a:r>
            <a:endParaRPr lang="en-US" sz="1300" dirty="0"/>
          </a:p>
          <a:p>
            <a:pPr algn="l" indent="0" marL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5BA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MOVEMENT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463040" y="5349240"/>
            <a:ext cx="926287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Economics' clearest trilemma: a government can hold any two of these together. Reaching for all three produces instability, not compromise.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0" y="598932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i="1" dirty="0">
                <a:solidFill>
                  <a:srgbClr val="7A8C9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trade-off is architectural, not a matter of budget. It is a feature of how the system is built.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TRILEMMA TEST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248095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ORIGIN CASE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0879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Burundi, 2008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 flipH="1">
            <a:off x="1936213" y="2103120"/>
            <a:ext cx="989867" cy="1714500"/>
          </a:xfrm>
          <a:prstGeom prst="line">
            <a:avLst/>
          </a:prstGeom>
          <a:noFill/>
          <a:ln w="19050">
            <a:solidFill>
              <a:srgbClr val="7A8C9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926080" y="2103120"/>
            <a:ext cx="989867" cy="1714500"/>
          </a:xfrm>
          <a:prstGeom prst="line">
            <a:avLst/>
          </a:prstGeom>
          <a:noFill/>
          <a:ln w="19050">
            <a:solidFill>
              <a:srgbClr val="7A8C9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936213" y="3817620"/>
            <a:ext cx="1979734" cy="0"/>
          </a:xfrm>
          <a:prstGeom prst="line">
            <a:avLst/>
          </a:prstGeom>
          <a:noFill/>
          <a:ln w="19050">
            <a:solidFill>
              <a:srgbClr val="7A8C9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011680" y="2990088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</a:t>
            </a:r>
            <a:endParaRPr lang="en-US" sz="110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100" b="1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734056" y="1911096"/>
            <a:ext cx="384048" cy="384048"/>
          </a:xfrm>
          <a:prstGeom prst="ellipse">
            <a:avLst/>
          </a:prstGeom>
          <a:solidFill>
            <a:srgbClr val="028090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744189" y="3625596"/>
            <a:ext cx="384048" cy="384048"/>
          </a:xfrm>
          <a:prstGeom prst="ellipse">
            <a:avLst/>
          </a:prstGeom>
          <a:solidFill>
            <a:srgbClr val="C97A10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723923" y="3625596"/>
            <a:ext cx="384048" cy="384048"/>
          </a:xfrm>
          <a:prstGeom prst="ellipse">
            <a:avLst/>
          </a:prstGeom>
          <a:solidFill>
            <a:srgbClr val="5BA3A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325880" y="1316736"/>
            <a:ext cx="320040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107413" y="3963924"/>
            <a:ext cx="17830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</a:t>
            </a:r>
            <a:endParaRPr lang="en-US" sz="1250" dirty="0"/>
          </a:p>
          <a:p>
            <a:pPr algn="r"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COHESION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3961667" y="3963924"/>
            <a:ext cx="17830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5BA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EFFICIENCY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502920" y="4892040"/>
            <a:ext cx="4846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i="1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Poverty Reduction Strategy Paper, 2007. Three objectives, structurally in conflict.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126480" y="1783080"/>
            <a:ext cx="5577840" cy="1170432"/>
          </a:xfrm>
          <a:prstGeom prst="roundRect">
            <a:avLst>
              <a:gd name="adj" fmla="val 6250"/>
            </a:avLst>
          </a:prstGeom>
          <a:solidFill>
            <a:srgbClr val="F4F6F7"/>
          </a:solidFill>
          <a:ln/>
        </p:spPr>
      </p:sp>
      <p:sp>
        <p:nvSpPr>
          <p:cNvPr id="16" name="Shape 14"/>
          <p:cNvSpPr/>
          <p:nvPr/>
        </p:nvSpPr>
        <p:spPr>
          <a:xfrm>
            <a:off x="6382512" y="2267712"/>
            <a:ext cx="201168" cy="201168"/>
          </a:xfrm>
          <a:prstGeom prst="ellipse">
            <a:avLst/>
          </a:prstGeom>
          <a:solidFill>
            <a:srgbClr val="5BA3AC"/>
          </a:solidFill>
          <a:ln/>
        </p:spPr>
      </p:sp>
      <p:sp>
        <p:nvSpPr>
          <p:cNvPr id="17" name="Text 15"/>
          <p:cNvSpPr/>
          <p:nvPr/>
        </p:nvSpPr>
        <p:spPr>
          <a:xfrm>
            <a:off x="6693408" y="1947672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BA3A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Doubt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693408" y="2331720"/>
            <a:ext cx="480060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Efficiency captured by dysfunction. Rules multiply, transaction costs climb, and people assign blame instead of acting.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126480" y="3090672"/>
            <a:ext cx="5577840" cy="1170432"/>
          </a:xfrm>
          <a:prstGeom prst="roundRect">
            <a:avLst>
              <a:gd name="adj" fmla="val 6250"/>
            </a:avLst>
          </a:prstGeom>
          <a:solidFill>
            <a:srgbClr val="F4F6F7"/>
          </a:solidFill>
          <a:ln/>
        </p:spPr>
      </p:sp>
      <p:sp>
        <p:nvSpPr>
          <p:cNvPr id="20" name="Shape 18"/>
          <p:cNvSpPr/>
          <p:nvPr/>
        </p:nvSpPr>
        <p:spPr>
          <a:xfrm>
            <a:off x="6382512" y="3575304"/>
            <a:ext cx="201168" cy="201168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1" name="Text 19"/>
          <p:cNvSpPr/>
          <p:nvPr/>
        </p:nvSpPr>
        <p:spPr>
          <a:xfrm>
            <a:off x="6693408" y="3255264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Dogma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693408" y="3639312"/>
            <a:ext cx="480060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carried to its conclusion. National champions, protectionism, factions gaining ground as trade slows and isolation grows.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126480" y="4398264"/>
            <a:ext cx="5577840" cy="1170432"/>
          </a:xfrm>
          <a:prstGeom prst="roundRect">
            <a:avLst>
              <a:gd name="adj" fmla="val 6250"/>
            </a:avLst>
          </a:prstGeom>
          <a:solidFill>
            <a:srgbClr val="F4F6F7"/>
          </a:solidFill>
          <a:ln/>
        </p:spPr>
      </p:sp>
      <p:sp>
        <p:nvSpPr>
          <p:cNvPr id="24" name="Shape 22"/>
          <p:cNvSpPr/>
          <p:nvPr/>
        </p:nvSpPr>
        <p:spPr>
          <a:xfrm>
            <a:off x="6382512" y="4882896"/>
            <a:ext cx="201168" cy="201168"/>
          </a:xfrm>
          <a:prstGeom prst="ellipse">
            <a:avLst/>
          </a:prstGeom>
          <a:solidFill>
            <a:srgbClr val="C97A10"/>
          </a:solidFill>
          <a:ln/>
        </p:spPr>
      </p:sp>
      <p:sp>
        <p:nvSpPr>
          <p:cNvPr id="25" name="Text 23"/>
          <p:cNvSpPr/>
          <p:nvPr/>
        </p:nvSpPr>
        <p:spPr>
          <a:xfrm>
            <a:off x="6693408" y="4562856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97A1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Trust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693408" y="4946904"/>
            <a:ext cx="480060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cohesion at its best. Reform holds, incentives replace control, information and capital flow freely.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9738360" y="4544568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50" i="1" spc="50" kern="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desirable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640080" y="580644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Each scenario is one resolution of the same trilemma. The 2010 election was the trigger that would decide the decade.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TRILEMMA TEST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48095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MISTAKE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0879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Skipping the Constraint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85800" y="1783080"/>
            <a:ext cx="5166360" cy="3429000"/>
          </a:xfrm>
          <a:prstGeom prst="roundRect">
            <a:avLst>
              <a:gd name="adj" fmla="val 2667"/>
            </a:avLst>
          </a:prstGeom>
          <a:solidFill>
            <a:srgbClr val="F4F6F7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1965960"/>
            <a:ext cx="5166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ARBITRARY MATRIX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1851660" y="3611880"/>
            <a:ext cx="2834640" cy="0"/>
          </a:xfrm>
          <a:prstGeom prst="line">
            <a:avLst/>
          </a:prstGeom>
          <a:noFill/>
          <a:ln w="17780">
            <a:solidFill>
              <a:srgbClr val="7A8C9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68980" y="2468880"/>
            <a:ext cx="0" cy="2286000"/>
          </a:xfrm>
          <a:prstGeom prst="line">
            <a:avLst/>
          </a:prstGeom>
          <a:noFill/>
          <a:ln w="17780">
            <a:solidFill>
              <a:srgbClr val="7A8C9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418588" y="2926080"/>
            <a:ext cx="237744" cy="237744"/>
          </a:xfrm>
          <a:prstGeom prst="ellipse">
            <a:avLst/>
          </a:prstGeom>
          <a:solidFill>
            <a:srgbClr val="7A8C96"/>
          </a:solidFill>
          <a:ln/>
        </p:spPr>
      </p:sp>
      <p:sp>
        <p:nvSpPr>
          <p:cNvPr id="9" name="Shape 7"/>
          <p:cNvSpPr/>
          <p:nvPr/>
        </p:nvSpPr>
        <p:spPr>
          <a:xfrm>
            <a:off x="3881628" y="2926080"/>
            <a:ext cx="237744" cy="237744"/>
          </a:xfrm>
          <a:prstGeom prst="ellipse">
            <a:avLst/>
          </a:prstGeom>
          <a:solidFill>
            <a:srgbClr val="7A8C96"/>
          </a:solidFill>
          <a:ln/>
        </p:spPr>
      </p:sp>
      <p:sp>
        <p:nvSpPr>
          <p:cNvPr id="10" name="Shape 8"/>
          <p:cNvSpPr/>
          <p:nvPr/>
        </p:nvSpPr>
        <p:spPr>
          <a:xfrm>
            <a:off x="2418588" y="4059936"/>
            <a:ext cx="237744" cy="237744"/>
          </a:xfrm>
          <a:prstGeom prst="ellipse">
            <a:avLst/>
          </a:prstGeom>
          <a:solidFill>
            <a:srgbClr val="7A8C96"/>
          </a:solidFill>
          <a:ln/>
        </p:spPr>
      </p:sp>
      <p:sp>
        <p:nvSpPr>
          <p:cNvPr id="11" name="Shape 9"/>
          <p:cNvSpPr/>
          <p:nvPr/>
        </p:nvSpPr>
        <p:spPr>
          <a:xfrm>
            <a:off x="3881628" y="4059936"/>
            <a:ext cx="237744" cy="237744"/>
          </a:xfrm>
          <a:prstGeom prst="ellipse">
            <a:avLst/>
          </a:prstGeom>
          <a:solidFill>
            <a:srgbClr val="7A8C96"/>
          </a:solidFill>
          <a:ln/>
        </p:spPr>
      </p:sp>
      <p:sp>
        <p:nvSpPr>
          <p:cNvPr id="12" name="Text 10"/>
          <p:cNvSpPr/>
          <p:nvPr/>
        </p:nvSpPr>
        <p:spPr>
          <a:xfrm>
            <a:off x="868680" y="4754880"/>
            <a:ext cx="4800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Serviceable scenarios. Not the right ones.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309360" y="1783080"/>
            <a:ext cx="5166360" cy="3429000"/>
          </a:xfrm>
          <a:prstGeom prst="roundRect">
            <a:avLst>
              <a:gd name="adj" fmla="val 2667"/>
            </a:avLst>
          </a:prstGeom>
          <a:solidFill>
            <a:srgbClr val="F4F6F7"/>
          </a:solidFill>
          <a:ln/>
        </p:spPr>
      </p:sp>
      <p:sp>
        <p:nvSpPr>
          <p:cNvPr id="14" name="Text 12"/>
          <p:cNvSpPr/>
          <p:nvPr/>
        </p:nvSpPr>
        <p:spPr>
          <a:xfrm>
            <a:off x="6309360" y="1965960"/>
            <a:ext cx="5166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spc="100" kern="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STRUCTURAL DERIVATION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 flipH="1">
            <a:off x="7705157" y="2587752"/>
            <a:ext cx="570163" cy="987552"/>
          </a:xfrm>
          <a:prstGeom prst="line">
            <a:avLst/>
          </a:prstGeom>
          <a:noFill/>
          <a:ln w="17780">
            <a:solidFill>
              <a:srgbClr val="7A8C9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275320" y="2587752"/>
            <a:ext cx="570163" cy="987552"/>
          </a:xfrm>
          <a:prstGeom prst="line">
            <a:avLst/>
          </a:prstGeom>
          <a:noFill/>
          <a:ln w="17780">
            <a:solidFill>
              <a:srgbClr val="7A8C9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705157" y="3575304"/>
            <a:ext cx="1140327" cy="0"/>
          </a:xfrm>
          <a:prstGeom prst="line">
            <a:avLst/>
          </a:prstGeom>
          <a:noFill/>
          <a:ln w="17780">
            <a:solidFill>
              <a:srgbClr val="7A8C9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156448" y="2468880"/>
            <a:ext cx="237744" cy="237744"/>
          </a:xfrm>
          <a:prstGeom prst="ellipse">
            <a:avLst/>
          </a:prstGeom>
          <a:solidFill>
            <a:srgbClr val="028090"/>
          </a:solidFill>
          <a:ln w="25400">
            <a:solidFill>
              <a:srgbClr val="F4F6F7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586285" y="3456432"/>
            <a:ext cx="237744" cy="237744"/>
          </a:xfrm>
          <a:prstGeom prst="ellipse">
            <a:avLst/>
          </a:prstGeom>
          <a:solidFill>
            <a:srgbClr val="C97A10"/>
          </a:solidFill>
          <a:ln w="25400">
            <a:solidFill>
              <a:srgbClr val="F4F6F7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726611" y="3456432"/>
            <a:ext cx="237744" cy="237744"/>
          </a:xfrm>
          <a:prstGeom prst="ellipse">
            <a:avLst/>
          </a:prstGeom>
          <a:solidFill>
            <a:srgbClr val="5BA3AC"/>
          </a:solidFill>
          <a:ln w="25400">
            <a:solidFill>
              <a:srgbClr val="F4F6F7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275320" y="4114800"/>
            <a:ext cx="0" cy="292608"/>
          </a:xfrm>
          <a:prstGeom prst="line">
            <a:avLst/>
          </a:prstGeom>
          <a:noFill/>
          <a:ln w="17780">
            <a:solidFill>
              <a:srgbClr val="7A8C96"/>
            </a:solidFill>
            <a:prstDash val="solid"/>
            <a:tailEnd type="triangle"/>
          </a:ln>
        </p:spPr>
      </p:sp>
      <p:sp>
        <p:nvSpPr>
          <p:cNvPr id="22" name="Text 20"/>
          <p:cNvSpPr/>
          <p:nvPr/>
        </p:nvSpPr>
        <p:spPr>
          <a:xfrm>
            <a:off x="6492240" y="4480560"/>
            <a:ext cx="4800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i="1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coherent end-states, one per binding constraint.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0" y="576072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50" i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Skip the constraint, and the scenarios that follow are polished narratives that change no one's mind.</a:t>
            </a:r>
            <a:endParaRPr lang="en-US" sz="1550" dirty="0"/>
          </a:p>
        </p:txBody>
      </p:sp>
      <p:sp>
        <p:nvSpPr>
          <p:cNvPr id="24" name="Text 22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TRILEMMA TEST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248095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MODERN CASE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0879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AI Trilemma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 flipH="1">
            <a:off x="1936213" y="2103120"/>
            <a:ext cx="989867" cy="1714500"/>
          </a:xfrm>
          <a:prstGeom prst="line">
            <a:avLst/>
          </a:prstGeom>
          <a:noFill/>
          <a:ln w="19050">
            <a:solidFill>
              <a:srgbClr val="7A8C9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926080" y="2103120"/>
            <a:ext cx="989867" cy="1714500"/>
          </a:xfrm>
          <a:prstGeom prst="line">
            <a:avLst/>
          </a:prstGeom>
          <a:noFill/>
          <a:ln w="19050">
            <a:solidFill>
              <a:srgbClr val="7A8C9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936213" y="3817620"/>
            <a:ext cx="1979734" cy="0"/>
          </a:xfrm>
          <a:prstGeom prst="line">
            <a:avLst/>
          </a:prstGeom>
          <a:noFill/>
          <a:ln w="19050">
            <a:solidFill>
              <a:srgbClr val="7A8C9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011680" y="2990088"/>
            <a:ext cx="1828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100" b="1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</a:t>
            </a:r>
            <a:endParaRPr lang="en-US" sz="110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1100" b="1" spc="100" kern="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734056" y="1911096"/>
            <a:ext cx="384048" cy="384048"/>
          </a:xfrm>
          <a:prstGeom prst="ellipse">
            <a:avLst/>
          </a:prstGeom>
          <a:solidFill>
            <a:srgbClr val="028090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744189" y="3625596"/>
            <a:ext cx="384048" cy="384048"/>
          </a:xfrm>
          <a:prstGeom prst="ellipse">
            <a:avLst/>
          </a:prstGeom>
          <a:solidFill>
            <a:srgbClr val="C97A10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723923" y="3625596"/>
            <a:ext cx="384048" cy="384048"/>
          </a:xfrm>
          <a:prstGeom prst="ellipse">
            <a:avLst/>
          </a:prstGeom>
          <a:solidFill>
            <a:srgbClr val="5BA3A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325880" y="1316736"/>
            <a:ext cx="320040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CAPABILITY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107413" y="3963924"/>
            <a:ext cx="17830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&amp;</a:t>
            </a:r>
            <a:endParaRPr lang="en-US" sz="1250" dirty="0"/>
          </a:p>
          <a:p>
            <a:pPr algn="r"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3961667" y="3963924"/>
            <a:ext cx="17830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5BA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SPEED OF</a:t>
            </a:r>
            <a:endParaRPr lang="en-US" sz="1250" dirty="0"/>
          </a:p>
          <a:p>
            <a:pPr algn="l" indent="0" marL="0">
              <a:lnSpc>
                <a:spcPct val="95000"/>
              </a:lnSpc>
              <a:buNone/>
            </a:pPr>
            <a:r>
              <a:rPr lang="en-US" sz="1250" b="1" dirty="0">
                <a:solidFill>
                  <a:srgbClr val="5BA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502920" y="4892040"/>
            <a:ext cx="4846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i="1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Proposed as a diagnostic hypothesis, not a finding. No configuration currently achieves all three.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126480" y="1783080"/>
            <a:ext cx="5577840" cy="1170432"/>
          </a:xfrm>
          <a:prstGeom prst="roundRect">
            <a:avLst>
              <a:gd name="adj" fmla="val 6250"/>
            </a:avLst>
          </a:prstGeom>
          <a:solidFill>
            <a:srgbClr val="F4F6F7"/>
          </a:solidFill>
          <a:ln/>
        </p:spPr>
      </p:sp>
      <p:sp>
        <p:nvSpPr>
          <p:cNvPr id="16" name="Shape 14"/>
          <p:cNvSpPr/>
          <p:nvPr/>
        </p:nvSpPr>
        <p:spPr>
          <a:xfrm>
            <a:off x="6382512" y="2267712"/>
            <a:ext cx="201168" cy="201168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7" name="Text 15"/>
          <p:cNvSpPr/>
          <p:nvPr/>
        </p:nvSpPr>
        <p:spPr>
          <a:xfrm>
            <a:off x="6693408" y="1947672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Capability-dominant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693408" y="2331720"/>
            <a:ext cx="480060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Advancement outruns safety research and governance. The gap between what systems do and what anyone can predict widens, with no single crisis.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126480" y="3090672"/>
            <a:ext cx="5577840" cy="1170432"/>
          </a:xfrm>
          <a:prstGeom prst="roundRect">
            <a:avLst>
              <a:gd name="adj" fmla="val 6250"/>
            </a:avLst>
          </a:prstGeom>
          <a:solidFill>
            <a:srgbClr val="F4F6F7"/>
          </a:solidFill>
          <a:ln/>
        </p:spPr>
      </p:sp>
      <p:sp>
        <p:nvSpPr>
          <p:cNvPr id="20" name="Shape 18"/>
          <p:cNvSpPr/>
          <p:nvPr/>
        </p:nvSpPr>
        <p:spPr>
          <a:xfrm>
            <a:off x="6382512" y="3575304"/>
            <a:ext cx="201168" cy="201168"/>
          </a:xfrm>
          <a:prstGeom prst="ellipse">
            <a:avLst/>
          </a:prstGeom>
          <a:solidFill>
            <a:srgbClr val="C97A10"/>
          </a:solidFill>
          <a:ln/>
        </p:spPr>
      </p:sp>
      <p:sp>
        <p:nvSpPr>
          <p:cNvPr id="21" name="Text 19"/>
          <p:cNvSpPr/>
          <p:nvPr/>
        </p:nvSpPr>
        <p:spPr>
          <a:xfrm>
            <a:off x="6693408" y="3255264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97A1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Safety and security-dominant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693408" y="3639312"/>
            <a:ext cx="480060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forcing event reorders the field toward evaluation, hardening, and review. Capability slows; legibility rises.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126480" y="4398264"/>
            <a:ext cx="5577840" cy="1170432"/>
          </a:xfrm>
          <a:prstGeom prst="roundRect">
            <a:avLst>
              <a:gd name="adj" fmla="val 6250"/>
            </a:avLst>
          </a:prstGeom>
          <a:solidFill>
            <a:srgbClr val="F4F6F7"/>
          </a:solidFill>
          <a:ln/>
        </p:spPr>
      </p:sp>
      <p:sp>
        <p:nvSpPr>
          <p:cNvPr id="24" name="Shape 22"/>
          <p:cNvSpPr/>
          <p:nvPr/>
        </p:nvSpPr>
        <p:spPr>
          <a:xfrm>
            <a:off x="6382512" y="4882896"/>
            <a:ext cx="201168" cy="201168"/>
          </a:xfrm>
          <a:prstGeom prst="ellipse">
            <a:avLst/>
          </a:prstGeom>
          <a:solidFill>
            <a:srgbClr val="5BA3AC"/>
          </a:solidFill>
          <a:ln/>
        </p:spPr>
      </p:sp>
      <p:sp>
        <p:nvSpPr>
          <p:cNvPr id="25" name="Text 23"/>
          <p:cNvSpPr/>
          <p:nvPr/>
        </p:nvSpPr>
        <p:spPr>
          <a:xfrm>
            <a:off x="6693408" y="4562856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BA3A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Deployment-dominant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693408" y="4946904"/>
            <a:ext cx="480060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Existing capability proliferates into institutions faster than they adapt. Safety questions are absorbed into practice, hard to reverse.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40080" y="580644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Triggers to watch: a major failure or exploit, a breakthrough in interpretability, a new entrant that reshapes the race.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TRILEMMA TEST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6248095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DECISION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0879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Test, in Four Questions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777240" y="1801368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80136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1463040" y="173736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Objective definition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5074920" y="1737360"/>
            <a:ext cx="6400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each objective actually require, institutionally and behaviorally?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777240" y="2587752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58775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463040" y="2523744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Pairwise test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5074920" y="2523744"/>
            <a:ext cx="6400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each pair, what mechanism makes the third structurally undermined, not just costlier?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777240" y="3374136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337413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1463040" y="3310128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Stress test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5074920" y="3310128"/>
            <a:ext cx="6400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what shock or scarcity does the incompatibility become binding?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777240" y="4160520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7" name="Text 15"/>
          <p:cNvSpPr/>
          <p:nvPr/>
        </p:nvSpPr>
        <p:spPr>
          <a:xfrm>
            <a:off x="777240" y="4160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1463040" y="4096512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Scenario implication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5074920" y="4096512"/>
            <a:ext cx="6400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observable signals show one objective becoming dominant over the other two?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777240" y="5166360"/>
            <a:ext cx="10680192" cy="777240"/>
          </a:xfrm>
          <a:prstGeom prst="roundRect">
            <a:avLst>
              <a:gd name="adj" fmla="val 9412"/>
            </a:avLst>
          </a:prstGeom>
          <a:ln w="22860">
            <a:solidFill>
              <a:srgbClr val="C97A1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60120" y="5166360"/>
            <a:ext cx="1031443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C97A1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If the answer to the pairwise test is only “it would cost more,” you have competing priorities, not a trilemma.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TRILEMMA TEST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6248095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TAKEN SERIOUSLY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0879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Objection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777240" y="1828800"/>
            <a:ext cx="10680192" cy="1188720"/>
          </a:xfrm>
          <a:prstGeom prst="roundRect">
            <a:avLst>
              <a:gd name="adj" fmla="val 6154"/>
            </a:avLst>
          </a:prstGeom>
          <a:solidFill>
            <a:srgbClr val="F4F6F7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1828800"/>
            <a:ext cx="100584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“Isn’t this just competing priorities dressed up? Every strategy involves hard trade-offs.”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77240" y="338328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C97A1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NO.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777240" y="4114800"/>
            <a:ext cx="10680192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5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Competing priorities can be ranked and funded. A trilemma cannot: pursuing any two objectives structurally undermines the third, whatever the budget. The pairwise test is what tells the two apart, and it is harder to pass than it looks.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TRILEMMA TEST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248095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144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90879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Before You Build Scenarios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914400" y="1920240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9202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600200" y="1874520"/>
            <a:ext cx="9692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50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Run the test before the workshop, not during it.</a:t>
            </a:r>
            <a:endParaRPr lang="en-US" sz="1850" dirty="0"/>
          </a:p>
        </p:txBody>
      </p:sp>
      <p:sp>
        <p:nvSpPr>
          <p:cNvPr id="7" name="Shape 5"/>
          <p:cNvSpPr/>
          <p:nvPr/>
        </p:nvSpPr>
        <p:spPr>
          <a:xfrm>
            <a:off x="914400" y="2761488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8" name="Text 6"/>
          <p:cNvSpPr/>
          <p:nvPr/>
        </p:nvSpPr>
        <p:spPr>
          <a:xfrm>
            <a:off x="914400" y="276148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600200" y="2715768"/>
            <a:ext cx="9692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50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Separate the structural conflict from the merely contingent.</a:t>
            </a:r>
            <a:endParaRPr lang="en-US" sz="1850" dirty="0"/>
          </a:p>
        </p:txBody>
      </p:sp>
      <p:sp>
        <p:nvSpPr>
          <p:cNvPr id="10" name="Shape 8"/>
          <p:cNvSpPr/>
          <p:nvPr/>
        </p:nvSpPr>
        <p:spPr>
          <a:xfrm>
            <a:off x="914400" y="3602736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1" name="Text 9"/>
          <p:cNvSpPr/>
          <p:nvPr/>
        </p:nvSpPr>
        <p:spPr>
          <a:xfrm>
            <a:off x="914400" y="360273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600200" y="3557016"/>
            <a:ext cx="9692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50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Let the binding constraint define the scenario set, rather than an arbitrary matrix.</a:t>
            </a:r>
            <a:endParaRPr lang="en-US" sz="1850" dirty="0"/>
          </a:p>
        </p:txBody>
      </p:sp>
      <p:sp>
        <p:nvSpPr>
          <p:cNvPr id="13" name="Shape 11"/>
          <p:cNvSpPr/>
          <p:nvPr/>
        </p:nvSpPr>
        <p:spPr>
          <a:xfrm>
            <a:off x="914400" y="4535424"/>
            <a:ext cx="10332720" cy="0"/>
          </a:xfrm>
          <a:prstGeom prst="line">
            <a:avLst/>
          </a:prstGeom>
          <a:noFill/>
          <a:ln w="9525">
            <a:solidFill>
              <a:srgbClr val="7A8C96"/>
            </a:solidFill>
            <a:prstDash val="dash"/>
          </a:ln>
        </p:spPr>
      </p:sp>
      <p:sp>
        <p:nvSpPr>
          <p:cNvPr id="14" name="Text 12"/>
          <p:cNvSpPr/>
          <p:nvPr/>
        </p:nvSpPr>
        <p:spPr>
          <a:xfrm>
            <a:off x="914400" y="4690872"/>
            <a:ext cx="10332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the question this frame leaves open: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914400" y="5020056"/>
            <a:ext cx="10332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C97A1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about the forces the trilemma leaves out, like governance and bias?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TRILEMMA TEST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248095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 PLANNING METHODOLOGY SERIES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2026-07-26T11:58:34Z</dcterms:created>
  <dcterms:modified xsi:type="dcterms:W3CDTF">2026-07-26T11:58:34Z</dcterms:modified>
</cp:coreProperties>
</file>